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62" r:id="rId8"/>
    <p:sldId id="261" r:id="rId9"/>
    <p:sldId id="263" r:id="rId10"/>
    <p:sldId id="271" r:id="rId11"/>
    <p:sldId id="270" r:id="rId12"/>
    <p:sldId id="272" r:id="rId13"/>
    <p:sldId id="273" r:id="rId14"/>
    <p:sldId id="274" r:id="rId15"/>
    <p:sldId id="26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249"/>
    <a:srgbClr val="004821"/>
    <a:srgbClr val="007635"/>
    <a:srgbClr val="DBD600"/>
    <a:srgbClr val="CC0000"/>
    <a:srgbClr val="B05408"/>
    <a:srgbClr val="B845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08.03.2017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08.03.2017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08.03.2017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B21CB-FF47-4E68-A1F5-21510453A608}" type="datetimeFigureOut">
              <a:rPr lang="ru-RU" smtClean="0"/>
              <a:pPr/>
              <a:t>08.03.2017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6102/111874181.c9/0_9cb9a_bffac7a6_XL" TargetMode="External"/><Relationship Id="rId2" Type="http://schemas.openxmlformats.org/officeDocument/2006/relationships/hyperlink" Target="http://img-fotki.yandex.ru/get/6608/123155165.37/0_97944_a16594dc_X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1.pic4you.ru/allimage/y2012/07-06/12216/2216982.png" TargetMode="External"/><Relationship Id="rId4" Type="http://schemas.openxmlformats.org/officeDocument/2006/relationships/hyperlink" Target="http://img0.liveinternet.ru/images/attach/c/4/79/293/79293908_large_7c3814f8699e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и по запросу солнышко картинк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12068"/>
            <a:ext cx="7056784" cy="554593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Улыбнись!</a:t>
            </a:r>
            <a:endParaRPr lang="ru-RU" sz="7200" dirty="0">
              <a:solidFill>
                <a:srgbClr val="0076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15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ru-RU" sz="3600" b="1" dirty="0" smtClean="0"/>
              <a:t>Если слитно, то поставь +,</a:t>
            </a:r>
            <a:br>
              <a:rPr lang="ru-RU" sz="3600" b="1" dirty="0" smtClean="0"/>
            </a:br>
            <a:r>
              <a:rPr lang="ru-RU" sz="3600" b="1" dirty="0" smtClean="0"/>
              <a:t>если раздельно, то поставь -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1412776"/>
            <a:ext cx="46805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1) (не)</a:t>
            </a:r>
            <a:r>
              <a:rPr lang="ru-RU" sz="2800" b="1" dirty="0" err="1"/>
              <a:t>навидел</a:t>
            </a:r>
            <a:endParaRPr lang="ru-RU" sz="2800" b="1" dirty="0"/>
          </a:p>
          <a:p>
            <a:r>
              <a:rPr lang="ru-RU" sz="2800" b="1" dirty="0"/>
              <a:t>2) (не)был</a:t>
            </a:r>
          </a:p>
          <a:p>
            <a:r>
              <a:rPr lang="ru-RU" sz="2800" b="1" dirty="0"/>
              <a:t>3) (не)хотел</a:t>
            </a:r>
          </a:p>
          <a:p>
            <a:r>
              <a:rPr lang="ru-RU" sz="2800" b="1" dirty="0"/>
              <a:t>4) (не)здоровится</a:t>
            </a:r>
          </a:p>
          <a:p>
            <a:r>
              <a:rPr lang="ru-RU" sz="2800" b="1" dirty="0"/>
              <a:t>5) (не)жалел</a:t>
            </a:r>
          </a:p>
          <a:p>
            <a:r>
              <a:rPr lang="ru-RU" sz="2800" b="1" dirty="0"/>
              <a:t>6) (не)</a:t>
            </a:r>
            <a:r>
              <a:rPr lang="ru-RU" sz="2800" b="1" dirty="0" err="1"/>
              <a:t>истовствовал</a:t>
            </a:r>
            <a:endParaRPr lang="ru-RU" sz="2800" b="1" dirty="0"/>
          </a:p>
          <a:p>
            <a:r>
              <a:rPr lang="ru-RU" sz="2800" b="1" dirty="0"/>
              <a:t>7) (не)удивился</a:t>
            </a:r>
          </a:p>
          <a:p>
            <a:r>
              <a:rPr lang="ru-RU" sz="2800" b="1" dirty="0"/>
              <a:t>8) (не)</a:t>
            </a:r>
            <a:r>
              <a:rPr lang="ru-RU" sz="2800" b="1" dirty="0" err="1"/>
              <a:t>доумевал</a:t>
            </a:r>
            <a:endParaRPr lang="ru-RU" sz="2800" b="1" dirty="0"/>
          </a:p>
          <a:p>
            <a:r>
              <a:rPr lang="ru-RU" sz="2800" b="1" dirty="0"/>
              <a:t>9) (не)пришёл</a:t>
            </a:r>
          </a:p>
          <a:p>
            <a:r>
              <a:rPr lang="ru-RU" sz="2800" b="1" dirty="0"/>
              <a:t>10) (не) участвовал</a:t>
            </a:r>
          </a:p>
          <a:p>
            <a:r>
              <a:rPr lang="ru-RU" sz="28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73552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Проверь!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052736"/>
            <a:ext cx="158653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1</a:t>
            </a:r>
            <a:r>
              <a:rPr lang="ru-RU" sz="3600" b="1" dirty="0" smtClean="0"/>
              <a:t>+</a:t>
            </a:r>
          </a:p>
          <a:p>
            <a:r>
              <a:rPr lang="ru-RU" sz="3600" b="1" dirty="0" smtClean="0"/>
              <a:t>2-</a:t>
            </a:r>
          </a:p>
          <a:p>
            <a:r>
              <a:rPr lang="ru-RU" sz="3600" b="1" dirty="0" smtClean="0"/>
              <a:t>3-</a:t>
            </a:r>
          </a:p>
          <a:p>
            <a:r>
              <a:rPr lang="ru-RU" sz="3600" b="1" dirty="0" smtClean="0"/>
              <a:t>4+</a:t>
            </a:r>
          </a:p>
          <a:p>
            <a:r>
              <a:rPr lang="ru-RU" sz="3600" b="1" dirty="0" smtClean="0"/>
              <a:t>5-</a:t>
            </a:r>
          </a:p>
          <a:p>
            <a:r>
              <a:rPr lang="ru-RU" sz="3600" b="1" dirty="0" smtClean="0"/>
              <a:t>6+</a:t>
            </a:r>
          </a:p>
          <a:p>
            <a:r>
              <a:rPr lang="ru-RU" sz="3600" b="1" dirty="0" smtClean="0"/>
              <a:t>7-</a:t>
            </a:r>
          </a:p>
          <a:p>
            <a:r>
              <a:rPr lang="ru-RU" sz="3600" b="1" dirty="0" smtClean="0"/>
              <a:t>8+</a:t>
            </a:r>
          </a:p>
          <a:p>
            <a:r>
              <a:rPr lang="ru-RU" sz="3600" b="1" dirty="0" smtClean="0"/>
              <a:t>9-</a:t>
            </a:r>
          </a:p>
          <a:p>
            <a:r>
              <a:rPr lang="ru-RU" sz="3600" b="1" dirty="0" smtClean="0"/>
              <a:t>10-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79034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2204864"/>
            <a:ext cx="7488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(Не) рой яму другому, сам </a:t>
            </a:r>
            <a:endParaRPr lang="ru-RU" sz="4000" b="1" dirty="0" smtClean="0"/>
          </a:p>
          <a:p>
            <a:endParaRPr lang="ru-RU" sz="4000" b="1" dirty="0"/>
          </a:p>
          <a:p>
            <a:r>
              <a:rPr lang="ru-RU" sz="4000" b="1" dirty="0" smtClean="0"/>
              <a:t>(</a:t>
            </a:r>
            <a:r>
              <a:rPr lang="ru-RU" sz="4000" b="1" dirty="0"/>
              <a:t>в) неё (по)падёшь.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64701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916832"/>
            <a:ext cx="79928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A249"/>
                </a:solidFill>
              </a:rPr>
              <a:t>1.От </a:t>
            </a:r>
            <a:r>
              <a:rPr lang="ru-RU" sz="3600" b="1" dirty="0">
                <a:solidFill>
                  <a:srgbClr val="00A249"/>
                </a:solidFill>
              </a:rPr>
              <a:t>добра </a:t>
            </a:r>
            <a:r>
              <a:rPr lang="ru-RU" sz="3600" b="1" dirty="0" err="1">
                <a:solidFill>
                  <a:srgbClr val="00A249"/>
                </a:solidFill>
              </a:rPr>
              <a:t>добра</a:t>
            </a:r>
            <a:r>
              <a:rPr lang="ru-RU" sz="3600" b="1" dirty="0">
                <a:solidFill>
                  <a:srgbClr val="00A249"/>
                </a:solidFill>
              </a:rPr>
              <a:t> не ищут.</a:t>
            </a:r>
          </a:p>
          <a:p>
            <a:r>
              <a:rPr lang="ru-RU" sz="3600" b="1" dirty="0" smtClean="0">
                <a:solidFill>
                  <a:srgbClr val="00A249"/>
                </a:solidFill>
              </a:rPr>
              <a:t>2.Повторение </a:t>
            </a:r>
            <a:r>
              <a:rPr lang="ru-RU" sz="3600" b="1" dirty="0">
                <a:solidFill>
                  <a:srgbClr val="00A249"/>
                </a:solidFill>
              </a:rPr>
              <a:t>– мать учения.</a:t>
            </a:r>
          </a:p>
          <a:p>
            <a:r>
              <a:rPr lang="ru-RU" sz="3600" b="1" dirty="0" smtClean="0">
                <a:solidFill>
                  <a:srgbClr val="00A249"/>
                </a:solidFill>
              </a:rPr>
              <a:t>3.Если </a:t>
            </a:r>
            <a:r>
              <a:rPr lang="ru-RU" sz="3600" b="1" dirty="0">
                <a:solidFill>
                  <a:srgbClr val="00A249"/>
                </a:solidFill>
              </a:rPr>
              <a:t>день ничему не научился, зря прожил день. </a:t>
            </a:r>
          </a:p>
          <a:p>
            <a:r>
              <a:rPr lang="ru-RU" sz="3600" b="1" dirty="0" smtClean="0">
                <a:solidFill>
                  <a:srgbClr val="00A249"/>
                </a:solidFill>
              </a:rPr>
              <a:t>4.Семь </a:t>
            </a:r>
            <a:r>
              <a:rPr lang="ru-RU" sz="3600" b="1" dirty="0">
                <a:solidFill>
                  <a:srgbClr val="00A249"/>
                </a:solidFill>
              </a:rPr>
              <a:t>бед – один ответ.</a:t>
            </a:r>
          </a:p>
          <a:p>
            <a:r>
              <a:rPr lang="ru-RU" sz="3600" b="1" dirty="0" smtClean="0">
                <a:solidFill>
                  <a:srgbClr val="00A249"/>
                </a:solidFill>
              </a:rPr>
              <a:t>5.Корень </a:t>
            </a:r>
            <a:r>
              <a:rPr lang="ru-RU" sz="3600" b="1" dirty="0">
                <a:solidFill>
                  <a:srgbClr val="00A249"/>
                </a:solidFill>
              </a:rPr>
              <a:t>учения горек, да плод его сладок.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283152" cy="14401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4821"/>
                </a:solidFill>
              </a:rPr>
              <a:t>С какой мыслью ты уходишь с урока? Объясни.</a:t>
            </a:r>
            <a:endParaRPr lang="ru-RU" dirty="0">
              <a:solidFill>
                <a:srgbClr val="0048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2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A249"/>
                </a:solidFill>
              </a:rPr>
              <a:t>Домашнее задание</a:t>
            </a:r>
            <a:endParaRPr lang="ru-RU" b="1" dirty="0">
              <a:solidFill>
                <a:srgbClr val="00A24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412776"/>
            <a:ext cx="70567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/>
              <a:t>упр. 613 (списать текст, обозначить орфограмму «не с глаголами</a:t>
            </a:r>
            <a:r>
              <a:rPr lang="ru-RU" sz="3200" b="1" u="sng" dirty="0" smtClean="0"/>
              <a:t>»)</a:t>
            </a:r>
            <a:endParaRPr lang="ru-RU" sz="3200" dirty="0"/>
          </a:p>
          <a:p>
            <a:endParaRPr lang="ru-RU" sz="3200" b="1" u="sng" dirty="0" smtClean="0"/>
          </a:p>
          <a:p>
            <a:r>
              <a:rPr lang="ru-RU" sz="3200" b="1" u="sng" dirty="0" smtClean="0"/>
              <a:t>или </a:t>
            </a:r>
            <a:r>
              <a:rPr lang="ru-RU" sz="3200" b="1" u="sng" dirty="0"/>
              <a:t>615 (записать предложения на тему «Настоящий товарищ».</a:t>
            </a:r>
            <a:endParaRPr lang="ru-RU" sz="3200" dirty="0"/>
          </a:p>
          <a:p>
            <a:endParaRPr lang="ru-RU" sz="3200" b="1" u="sng" dirty="0" smtClean="0"/>
          </a:p>
          <a:p>
            <a:r>
              <a:rPr lang="ru-RU" sz="3200" b="1" u="sng" dirty="0" smtClean="0"/>
              <a:t>или </a:t>
            </a:r>
            <a:r>
              <a:rPr lang="ru-RU" sz="3200" b="1" u="sng" dirty="0"/>
              <a:t>упр. 617 (подготовиться к письму под </a:t>
            </a:r>
            <a:r>
              <a:rPr lang="ru-RU" sz="3200" b="1" u="sng" dirty="0" smtClean="0"/>
              <a:t>диктовку)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923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0"/>
          <p:cNvSpPr>
            <a:spLocks noChangeArrowheads="1"/>
          </p:cNvSpPr>
          <p:nvPr/>
        </p:nvSpPr>
        <p:spPr bwMode="auto">
          <a:xfrm>
            <a:off x="899592" y="332656"/>
            <a:ext cx="7704856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Интернет – ресурсы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  <a:p>
            <a:pPr algn="ctr">
              <a:defRPr/>
            </a:pPr>
            <a:endParaRPr lang="ru-RU" sz="2400" dirty="0" smtClean="0"/>
          </a:p>
          <a:p>
            <a:pPr algn="ctr">
              <a:defRPr/>
            </a:pPr>
            <a:r>
              <a:rPr lang="ru-RU" sz="2400" dirty="0" smtClean="0"/>
              <a:t>Декоративная «решетка»</a:t>
            </a:r>
          </a:p>
          <a:p>
            <a:pPr algn="ctr">
              <a:defRPr/>
            </a:pPr>
            <a:r>
              <a:rPr lang="ru-RU" sz="1600" dirty="0" smtClean="0">
                <a:hlinkClick r:id="rId2"/>
              </a:rPr>
              <a:t>http://img-fotki.yandex.ru/get/6608/123155165.37/0_97944_a16594dc_XL</a:t>
            </a:r>
            <a:endParaRPr lang="ru-RU" sz="1600" dirty="0" smtClean="0"/>
          </a:p>
          <a:p>
            <a:pPr algn="ctr">
              <a:defRPr/>
            </a:pPr>
            <a:endParaRPr lang="ru-RU" sz="1000" dirty="0"/>
          </a:p>
          <a:p>
            <a:pPr algn="ctr">
              <a:defRPr/>
            </a:pPr>
            <a:r>
              <a:rPr lang="ru-RU" sz="2400" dirty="0" smtClean="0"/>
              <a:t>Декор с ромашками</a:t>
            </a:r>
            <a:r>
              <a:rPr lang="ru-RU" sz="2000" dirty="0" smtClean="0"/>
              <a:t>: </a:t>
            </a:r>
            <a:endParaRPr lang="ru-RU" sz="2000" dirty="0"/>
          </a:p>
          <a:p>
            <a:pPr algn="ctr">
              <a:defRPr/>
            </a:pPr>
            <a:r>
              <a:rPr lang="ru-RU" sz="1600" dirty="0" smtClean="0">
                <a:hlinkClick r:id="rId3"/>
              </a:rPr>
              <a:t>http://img-fotki.yandex.ru/get/6102/111874181.c9/0_9cb9a_bffac7a6_XL</a:t>
            </a:r>
            <a:endParaRPr lang="ru-RU" sz="1600" dirty="0" smtClean="0"/>
          </a:p>
          <a:p>
            <a:pPr algn="ctr">
              <a:defRPr/>
            </a:pPr>
            <a:endParaRPr lang="ru-RU" sz="1000" dirty="0" smtClean="0"/>
          </a:p>
          <a:p>
            <a:pPr algn="ctr">
              <a:defRPr/>
            </a:pPr>
            <a:r>
              <a:rPr lang="ru-RU" sz="2400" dirty="0" smtClean="0"/>
              <a:t>Ромашка:</a:t>
            </a:r>
          </a:p>
          <a:p>
            <a:pPr algn="ctr">
              <a:defRPr/>
            </a:pPr>
            <a:r>
              <a:rPr lang="en-US" sz="1600" dirty="0" smtClean="0">
                <a:hlinkClick r:id="rId4"/>
              </a:rPr>
              <a:t>http</a:t>
            </a:r>
            <a:r>
              <a:rPr lang="ru-RU" sz="1600" dirty="0" smtClean="0">
                <a:hlinkClick r:id="rId4"/>
              </a:rPr>
              <a:t>://</a:t>
            </a:r>
            <a:r>
              <a:rPr lang="en-US" sz="1600" dirty="0" err="1" smtClean="0">
                <a:hlinkClick r:id="rId4"/>
              </a:rPr>
              <a:t>img</a:t>
            </a:r>
            <a:r>
              <a:rPr lang="ru-RU" sz="1600" dirty="0" smtClean="0">
                <a:hlinkClick r:id="rId4"/>
              </a:rPr>
              <a:t>0.</a:t>
            </a:r>
            <a:r>
              <a:rPr lang="en-US" sz="1600" dirty="0" err="1" smtClean="0">
                <a:hlinkClick r:id="rId4"/>
              </a:rPr>
              <a:t>liveinternet</a:t>
            </a:r>
            <a:r>
              <a:rPr lang="ru-RU" sz="1600" dirty="0" smtClean="0">
                <a:hlinkClick r:id="rId4"/>
              </a:rPr>
              <a:t>.</a:t>
            </a:r>
            <a:r>
              <a:rPr lang="en-US" sz="1600" dirty="0" err="1" smtClean="0">
                <a:hlinkClick r:id="rId4"/>
              </a:rPr>
              <a:t>ru</a:t>
            </a:r>
            <a:r>
              <a:rPr lang="ru-RU" sz="1600" dirty="0" smtClean="0">
                <a:hlinkClick r:id="rId4"/>
              </a:rPr>
              <a:t>/</a:t>
            </a:r>
            <a:r>
              <a:rPr lang="en-US" sz="1600" dirty="0" smtClean="0">
                <a:hlinkClick r:id="rId4"/>
              </a:rPr>
              <a:t>images</a:t>
            </a:r>
            <a:r>
              <a:rPr lang="ru-RU" sz="1600" dirty="0" smtClean="0">
                <a:hlinkClick r:id="rId4"/>
              </a:rPr>
              <a:t>/</a:t>
            </a:r>
            <a:r>
              <a:rPr lang="en-US" sz="1600" dirty="0" smtClean="0">
                <a:hlinkClick r:id="rId4"/>
              </a:rPr>
              <a:t>attach</a:t>
            </a:r>
            <a:r>
              <a:rPr lang="ru-RU" sz="1600" dirty="0" smtClean="0">
                <a:hlinkClick r:id="rId4"/>
              </a:rPr>
              <a:t>/</a:t>
            </a:r>
            <a:r>
              <a:rPr lang="en-US" sz="1600" dirty="0" smtClean="0">
                <a:hlinkClick r:id="rId4"/>
              </a:rPr>
              <a:t>c</a:t>
            </a:r>
            <a:r>
              <a:rPr lang="ru-RU" sz="1600" dirty="0" smtClean="0">
                <a:hlinkClick r:id="rId4"/>
              </a:rPr>
              <a:t>/4/79/293/79293908_</a:t>
            </a:r>
            <a:r>
              <a:rPr lang="en-US" sz="1600" dirty="0" smtClean="0">
                <a:hlinkClick r:id="rId4"/>
              </a:rPr>
              <a:t>large</a:t>
            </a:r>
            <a:r>
              <a:rPr lang="ru-RU" sz="1600" dirty="0" smtClean="0">
                <a:hlinkClick r:id="rId4"/>
              </a:rPr>
              <a:t>_7</a:t>
            </a:r>
            <a:r>
              <a:rPr lang="en-US" sz="1600" dirty="0" smtClean="0">
                <a:hlinkClick r:id="rId4"/>
              </a:rPr>
              <a:t>c</a:t>
            </a:r>
            <a:r>
              <a:rPr lang="ru-RU" sz="1600" dirty="0" smtClean="0">
                <a:hlinkClick r:id="rId4"/>
              </a:rPr>
              <a:t>3814</a:t>
            </a:r>
            <a:r>
              <a:rPr lang="en-US" sz="1600" dirty="0" smtClean="0">
                <a:hlinkClick r:id="rId4"/>
              </a:rPr>
              <a:t>f</a:t>
            </a:r>
            <a:r>
              <a:rPr lang="ru-RU" sz="1600" dirty="0" smtClean="0">
                <a:hlinkClick r:id="rId4"/>
              </a:rPr>
              <a:t>8699</a:t>
            </a:r>
            <a:r>
              <a:rPr lang="en-US" sz="1600" dirty="0" smtClean="0">
                <a:hlinkClick r:id="rId4"/>
              </a:rPr>
              <a:t>e</a:t>
            </a:r>
            <a:r>
              <a:rPr lang="ru-RU" sz="1600" dirty="0" smtClean="0">
                <a:hlinkClick r:id="rId4"/>
              </a:rPr>
              <a:t>.</a:t>
            </a:r>
            <a:r>
              <a:rPr lang="en-US" sz="1600" dirty="0" err="1" smtClean="0">
                <a:hlinkClick r:id="rId4"/>
              </a:rPr>
              <a:t>png</a:t>
            </a:r>
            <a:r>
              <a:rPr lang="ru-RU" sz="1600" dirty="0" smtClean="0"/>
              <a:t> </a:t>
            </a:r>
          </a:p>
          <a:p>
            <a:pPr algn="ctr">
              <a:defRPr/>
            </a:pPr>
            <a:endParaRPr lang="ru-RU" sz="1000" dirty="0" smtClean="0"/>
          </a:p>
          <a:p>
            <a:pPr algn="ctr">
              <a:defRPr/>
            </a:pPr>
            <a:r>
              <a:rPr lang="ru-RU" sz="2400" dirty="0" smtClean="0"/>
              <a:t>Бабочки:</a:t>
            </a:r>
          </a:p>
          <a:p>
            <a:pPr algn="ctr">
              <a:defRPr/>
            </a:pPr>
            <a:r>
              <a:rPr lang="ru-RU" sz="1600" dirty="0" smtClean="0">
                <a:hlinkClick r:id="rId5"/>
              </a:rPr>
              <a:t>http://s1.pic4you.ru/allimage/y2012/07-06/12216/2216982.png</a:t>
            </a:r>
            <a:r>
              <a:rPr lang="ru-RU" sz="1600" dirty="0" smtClean="0"/>
              <a:t> 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1124744"/>
            <a:ext cx="73448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/>
              <a:t>1.Глагол – это часть речи, которая обозначает </a:t>
            </a:r>
            <a:r>
              <a:rPr lang="ru-RU" sz="4800" dirty="0"/>
              <a:t> </a:t>
            </a:r>
            <a:r>
              <a:rPr lang="ru-RU" sz="4800" dirty="0" smtClean="0">
                <a:solidFill>
                  <a:srgbClr val="FF0000"/>
                </a:solidFill>
              </a:rPr>
              <a:t>действие предмета </a:t>
            </a:r>
            <a:r>
              <a:rPr lang="ru-RU" sz="4800" dirty="0" smtClean="0"/>
              <a:t>и </a:t>
            </a:r>
            <a:r>
              <a:rPr lang="ru-RU" sz="4800" dirty="0"/>
              <a:t>отвечает на вопросы </a:t>
            </a:r>
            <a:r>
              <a:rPr lang="ru-RU" sz="4800" dirty="0" smtClean="0">
                <a:solidFill>
                  <a:srgbClr val="FF0000"/>
                </a:solidFill>
              </a:rPr>
              <a:t>что делать? </a:t>
            </a:r>
            <a:r>
              <a:rPr lang="ru-RU" sz="4800" dirty="0">
                <a:solidFill>
                  <a:srgbClr val="FF0000"/>
                </a:solidFill>
              </a:rPr>
              <a:t>ч</a:t>
            </a:r>
            <a:r>
              <a:rPr lang="ru-RU" sz="4800" dirty="0" smtClean="0">
                <a:solidFill>
                  <a:srgbClr val="FF0000"/>
                </a:solidFill>
              </a:rPr>
              <a:t>то сделать?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03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76672"/>
            <a:ext cx="80648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2. </a:t>
            </a:r>
            <a:r>
              <a:rPr lang="ru-RU" sz="4000" dirty="0"/>
              <a:t>Глаголы изменяются по </a:t>
            </a:r>
            <a:r>
              <a:rPr lang="ru-RU" sz="4000" dirty="0"/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временам: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/>
              <a:t>бывают в форме настоящего,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r>
              <a:rPr lang="ru-RU" sz="4000" dirty="0"/>
              <a:t>прошедшего или будущего времени. В настоящем и будущем времени глаголы изменяются по </a:t>
            </a:r>
            <a:r>
              <a:rPr lang="ru-RU" sz="4000" dirty="0"/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лицам и числам</a:t>
            </a:r>
            <a:r>
              <a:rPr lang="ru-RU" sz="4000" b="1" dirty="0" smtClean="0"/>
              <a:t>, </a:t>
            </a:r>
          </a:p>
          <a:p>
            <a:r>
              <a:rPr lang="ru-RU" sz="4000" dirty="0" smtClean="0"/>
              <a:t>а </a:t>
            </a:r>
            <a:r>
              <a:rPr lang="ru-RU" sz="4000" dirty="0"/>
              <a:t>в прошедшем - </a:t>
            </a:r>
            <a:r>
              <a:rPr lang="ru-RU" sz="4000" dirty="0"/>
              <a:t> </a:t>
            </a:r>
            <a:r>
              <a:rPr lang="ru-RU" sz="4000" dirty="0" smtClean="0"/>
              <a:t>по </a:t>
            </a:r>
            <a:r>
              <a:rPr lang="ru-RU" sz="4000" b="1" dirty="0" smtClean="0">
                <a:solidFill>
                  <a:srgbClr val="FF0000"/>
                </a:solidFill>
              </a:rPr>
              <a:t>родам (в ед. ч.) и числам.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78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700808"/>
            <a:ext cx="727280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3.В предложении глагол обычно бывает </a:t>
            </a:r>
            <a:r>
              <a:rPr lang="ru-RU" sz="4400" dirty="0"/>
              <a:t> </a:t>
            </a:r>
            <a:r>
              <a:rPr lang="ru-RU" sz="4400" dirty="0" smtClean="0">
                <a:solidFill>
                  <a:srgbClr val="FF0000"/>
                </a:solidFill>
              </a:rPr>
              <a:t>сказуемым</a:t>
            </a:r>
            <a:r>
              <a:rPr lang="ru-RU" sz="4400" dirty="0" smtClean="0"/>
              <a:t> и </a:t>
            </a:r>
            <a:r>
              <a:rPr lang="ru-RU" sz="4400" dirty="0"/>
              <a:t>согласуется с </a:t>
            </a:r>
            <a:r>
              <a:rPr lang="ru-RU" sz="4400" dirty="0"/>
              <a:t> </a:t>
            </a:r>
            <a:r>
              <a:rPr lang="ru-RU" sz="4400" dirty="0" smtClean="0">
                <a:solidFill>
                  <a:srgbClr val="FF0000"/>
                </a:solidFill>
              </a:rPr>
              <a:t>подлежащим.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36912"/>
            <a:ext cx="81369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/>
              <a:t>Над полями и лесами всё ярче светит солнце. Потемнели в полях </a:t>
            </a:r>
            <a:r>
              <a:rPr lang="ru-RU" sz="3200" dirty="0" smtClean="0"/>
              <a:t>дороги </a:t>
            </a:r>
            <a:r>
              <a:rPr lang="ru-RU" sz="3200" dirty="0"/>
              <a:t>посинел на реке лёд. Прилетели грачи, торопятся поправить свои старые гнёзда.</a:t>
            </a:r>
          </a:p>
          <a:p>
            <a:pPr algn="just"/>
            <a:r>
              <a:rPr lang="ru-RU" sz="3200" dirty="0"/>
              <a:t>Скоро оденется лес </a:t>
            </a:r>
            <a:r>
              <a:rPr lang="ru-RU" sz="3200" dirty="0" err="1" smtClean="0"/>
              <a:t>листвою</a:t>
            </a:r>
            <a:r>
              <a:rPr lang="ru-RU" sz="3200" dirty="0" smtClean="0"/>
              <a:t> </a:t>
            </a:r>
            <a:r>
              <a:rPr lang="ru-RU" sz="3200" dirty="0"/>
              <a:t>зацветёт на опушках </a:t>
            </a:r>
            <a:r>
              <a:rPr lang="ru-RU" sz="3200" dirty="0" smtClean="0"/>
              <a:t>черёмуха </a:t>
            </a:r>
            <a:r>
              <a:rPr lang="ru-RU" sz="3200" dirty="0"/>
              <a:t>защёлкают над ручьями голосистые соловьи.</a:t>
            </a:r>
          </a:p>
        </p:txBody>
      </p:sp>
      <p:pic>
        <p:nvPicPr>
          <p:cNvPr id="4" name="Рисунок 3" descr="Картинки по запросу весна пришл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237"/>
            <a:ext cx="4680012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020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628800"/>
            <a:ext cx="75425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4000" i="1" dirty="0" smtClean="0"/>
              <a:t>1.Без </a:t>
            </a:r>
            <a:r>
              <a:rPr lang="ru-RU" sz="4000" i="1" dirty="0"/>
              <a:t>пословицы (не) </a:t>
            </a:r>
            <a:r>
              <a:rPr lang="ru-RU" sz="4000" i="1" dirty="0" smtClean="0"/>
              <a:t>проживёшь.</a:t>
            </a:r>
            <a:endParaRPr lang="ru-RU" sz="4000" dirty="0"/>
          </a:p>
          <a:p>
            <a:pPr lvl="0" algn="just"/>
            <a:r>
              <a:rPr lang="ru-RU" sz="4000" i="1" dirty="0" smtClean="0"/>
              <a:t>2.В </a:t>
            </a:r>
            <a:r>
              <a:rPr lang="ru-RU" sz="4000" i="1" dirty="0"/>
              <a:t>чужом доме (не) указывают.</a:t>
            </a:r>
            <a:endParaRPr lang="ru-RU" sz="4000" dirty="0"/>
          </a:p>
          <a:p>
            <a:pPr lvl="0" algn="just"/>
            <a:r>
              <a:rPr lang="ru-RU" sz="4000" i="1" dirty="0"/>
              <a:t> </a:t>
            </a:r>
            <a:r>
              <a:rPr lang="ru-RU" sz="4000" i="1" dirty="0" smtClean="0"/>
              <a:t>3.(Не</a:t>
            </a:r>
            <a:r>
              <a:rPr lang="ru-RU" sz="4000" i="1" dirty="0"/>
              <a:t>) хвали сам себя, есть лучше тебя.</a:t>
            </a:r>
            <a:endParaRPr lang="ru-RU" sz="4000" dirty="0"/>
          </a:p>
          <a:p>
            <a:pPr lvl="0" algn="just"/>
            <a:r>
              <a:rPr lang="ru-RU" sz="4000" i="1" dirty="0" smtClean="0"/>
              <a:t>4.Не </a:t>
            </a:r>
            <a:r>
              <a:rPr lang="ru-RU" sz="4000" i="1" dirty="0"/>
              <a:t>стыдно (не) знать, стыдно (не) учиться.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7819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95736" y="1556792"/>
            <a:ext cx="626469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rgbClr val="00A249"/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с глаголами.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rgbClr val="00A249"/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2"/>
          <p:cNvSpPr>
            <a:spLocks noChangeArrowheads="1"/>
          </p:cNvSpPr>
          <p:nvPr/>
        </p:nvSpPr>
        <p:spPr bwMode="auto">
          <a:xfrm>
            <a:off x="1475656" y="4509120"/>
            <a:ext cx="7056784" cy="3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b="1" i="1" dirty="0" smtClean="0"/>
              <a:t> </a:t>
            </a:r>
            <a:endParaRPr lang="ru-RU" sz="2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3"/>
            <a:ext cx="7632848" cy="797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>
                <a:solidFill>
                  <a:srgbClr val="004821"/>
                </a:solidFill>
              </a:rPr>
              <a:t>Цель </a:t>
            </a:r>
            <a:r>
              <a:rPr lang="ru-RU" sz="4000" b="1" dirty="0" smtClean="0">
                <a:solidFill>
                  <a:srgbClr val="004821"/>
                </a:solidFill>
              </a:rPr>
              <a:t>урока:</a:t>
            </a:r>
          </a:p>
          <a:p>
            <a:pPr marL="742950" indent="-742950">
              <a:buAutoNum type="arabicParenR"/>
            </a:pPr>
            <a:r>
              <a:rPr lang="ru-RU" sz="4400" i="1" dirty="0" smtClean="0"/>
              <a:t>расширить </a:t>
            </a:r>
            <a:r>
              <a:rPr lang="ru-RU" sz="4400" i="1" dirty="0"/>
              <a:t>и углубить </a:t>
            </a:r>
            <a:r>
              <a:rPr lang="ru-RU" sz="4400" i="1" dirty="0" smtClean="0"/>
              <a:t>знания</a:t>
            </a:r>
          </a:p>
          <a:p>
            <a:pPr lvl="0"/>
            <a:endParaRPr lang="ru-RU" sz="4400" i="1" dirty="0" smtClean="0"/>
          </a:p>
          <a:p>
            <a:pPr lvl="0"/>
            <a:r>
              <a:rPr lang="ru-RU" sz="4400" i="1" dirty="0" smtClean="0"/>
              <a:t>2</a:t>
            </a:r>
            <a:r>
              <a:rPr lang="ru-RU" sz="4400" i="1" dirty="0"/>
              <a:t>) учиться находить и правильно </a:t>
            </a:r>
            <a:r>
              <a:rPr lang="ru-RU" sz="4400" i="1" dirty="0" smtClean="0"/>
              <a:t>писать </a:t>
            </a:r>
          </a:p>
          <a:p>
            <a:endParaRPr lang="ru-RU" sz="4000" b="1" dirty="0" smtClean="0"/>
          </a:p>
          <a:p>
            <a:pPr lvl="0"/>
            <a:endParaRPr lang="ru-RU" sz="4400" i="1" dirty="0"/>
          </a:p>
          <a:p>
            <a:pPr lvl="0"/>
            <a:endParaRPr lang="ru-RU" sz="4400" dirty="0"/>
          </a:p>
          <a:p>
            <a:endParaRPr lang="ru-RU" sz="4000" b="1" dirty="0">
              <a:solidFill>
                <a:srgbClr val="004821"/>
              </a:solidFill>
            </a:endParaRPr>
          </a:p>
          <a:p>
            <a:pPr lvl="0"/>
            <a:endParaRPr lang="ru-RU" sz="4400" i="1" dirty="0" smtClean="0"/>
          </a:p>
          <a:p>
            <a:r>
              <a:rPr lang="ru-RU" sz="4000" b="1" dirty="0" smtClean="0"/>
              <a:t> </a:t>
            </a:r>
            <a:endParaRPr lang="ru-RU" sz="4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27584" y="2420888"/>
            <a:ext cx="7272808" cy="8423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о</a:t>
            </a:r>
            <a:r>
              <a:rPr lang="ru-RU" sz="3200" dirty="0" smtClean="0">
                <a:solidFill>
                  <a:schemeClr val="tx1"/>
                </a:solidFill>
              </a:rPr>
              <a:t>  правописании не с глаголами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99592" y="4692415"/>
            <a:ext cx="71287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>
                <a:solidFill>
                  <a:schemeClr val="tx1"/>
                </a:solidFill>
              </a:rPr>
              <a:t>н</a:t>
            </a:r>
            <a:r>
              <a:rPr lang="ru-RU" sz="4000" dirty="0" smtClean="0">
                <a:solidFill>
                  <a:schemeClr val="tx1"/>
                </a:solidFill>
              </a:rPr>
              <a:t>е с глаголами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340769"/>
            <a:ext cx="79208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/>
              <a:t>1.Семеро одного </a:t>
            </a:r>
            <a:r>
              <a:rPr lang="ru-RU" sz="3600" i="1" dirty="0" smtClean="0"/>
              <a:t> …</a:t>
            </a:r>
          </a:p>
          <a:p>
            <a:r>
              <a:rPr lang="ru-RU" sz="3600" i="1" dirty="0" smtClean="0"/>
              <a:t>2</a:t>
            </a:r>
            <a:r>
              <a:rPr lang="ru-RU" sz="3600" i="1" dirty="0"/>
              <a:t>. Каши маслом </a:t>
            </a:r>
            <a:r>
              <a:rPr lang="ru-RU" sz="3600" i="1" dirty="0" smtClean="0"/>
              <a:t>  …</a:t>
            </a:r>
          </a:p>
          <a:p>
            <a:r>
              <a:rPr lang="ru-RU" sz="3600" i="1" dirty="0" smtClean="0"/>
              <a:t>3</a:t>
            </a:r>
            <a:r>
              <a:rPr lang="ru-RU" sz="3600" i="1" dirty="0"/>
              <a:t>. Кто не работает, тот </a:t>
            </a:r>
            <a:r>
              <a:rPr lang="ru-RU" sz="3600" i="1" dirty="0" smtClean="0"/>
              <a:t> ….</a:t>
            </a:r>
          </a:p>
          <a:p>
            <a:r>
              <a:rPr lang="ru-RU" sz="3600" i="1" dirty="0" smtClean="0"/>
              <a:t> </a:t>
            </a:r>
            <a:r>
              <a:rPr lang="ru-RU" sz="3600" i="1" dirty="0"/>
              <a:t>4. За двумя зайцами погонишься, ни </a:t>
            </a:r>
            <a:r>
              <a:rPr lang="ru-RU" sz="3600" i="1" dirty="0" smtClean="0"/>
              <a:t>одного …  </a:t>
            </a:r>
          </a:p>
          <a:p>
            <a:r>
              <a:rPr lang="ru-RU" sz="3600" i="1" dirty="0" smtClean="0"/>
              <a:t>5 </a:t>
            </a:r>
            <a:r>
              <a:rPr lang="ru-RU" sz="3600" i="1" dirty="0"/>
              <a:t>После драки кулаками </a:t>
            </a:r>
            <a:r>
              <a:rPr lang="ru-RU" sz="3600" i="1" dirty="0" smtClean="0"/>
              <a:t> …</a:t>
            </a:r>
          </a:p>
          <a:p>
            <a:r>
              <a:rPr lang="ru-RU" sz="3600" i="1" dirty="0" smtClean="0"/>
              <a:t>6</a:t>
            </a:r>
            <a:r>
              <a:rPr lang="ru-RU" sz="3600" i="1" dirty="0"/>
              <a:t>. Без труда </a:t>
            </a:r>
            <a:r>
              <a:rPr lang="ru-RU" sz="3600" i="1" dirty="0"/>
              <a:t> </a:t>
            </a:r>
            <a:r>
              <a:rPr lang="ru-RU" sz="3600" i="1" dirty="0" smtClean="0"/>
              <a:t>…</a:t>
            </a:r>
          </a:p>
          <a:p>
            <a:r>
              <a:rPr lang="ru-RU" sz="3600" i="1" dirty="0" smtClean="0"/>
              <a:t>и </a:t>
            </a:r>
            <a:r>
              <a:rPr lang="ru-RU" sz="3600" i="1" dirty="0"/>
              <a:t>рыбку из </a:t>
            </a:r>
            <a:r>
              <a:rPr lang="ru-RU" sz="3600" i="1" dirty="0" smtClean="0"/>
              <a:t>пруда. 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Доскажи словечко!</a:t>
            </a:r>
            <a:endParaRPr lang="ru-RU" sz="4800" dirty="0">
              <a:solidFill>
                <a:srgbClr val="0048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283968" y="1124744"/>
            <a:ext cx="3312368" cy="792088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(не) ждут.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756154" y="1710083"/>
            <a:ext cx="3168352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(не) испортишь.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876256" y="2311508"/>
            <a:ext cx="1944216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(не) ест.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059832" y="3401409"/>
            <a:ext cx="2880320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(не)поймаешь.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6340330" y="3845498"/>
            <a:ext cx="2480142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(не) машут.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845798" y="4555976"/>
            <a:ext cx="3606522" cy="91440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(не) выловишь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965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43634"/>
      </a:hlink>
      <a:folHlink>
        <a:srgbClr val="CD737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456</Words>
  <Application>Microsoft Office PowerPoint</Application>
  <PresentationFormat>Экран (4:3)</PresentationFormat>
  <Paragraphs>90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Улыбнись!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Доскажи словечко!</vt:lpstr>
      <vt:lpstr>Если слитно, то поставь +, если раздельно, то поставь -</vt:lpstr>
      <vt:lpstr>Проверь!</vt:lpstr>
      <vt:lpstr>Презентация PowerPoint</vt:lpstr>
      <vt:lpstr>С какой мыслью ты уходишь с урока? Объясни.</vt:lpstr>
      <vt:lpstr>Домашнее задание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21</cp:revision>
  <dcterms:created xsi:type="dcterms:W3CDTF">2014-06-15T09:49:01Z</dcterms:created>
  <dcterms:modified xsi:type="dcterms:W3CDTF">2017-03-08T12:24:26Z</dcterms:modified>
</cp:coreProperties>
</file>