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8" r:id="rId8"/>
    <p:sldId id="262" r:id="rId9"/>
    <p:sldId id="263" r:id="rId10"/>
    <p:sldId id="264" r:id="rId11"/>
    <p:sldId id="265" r:id="rId12"/>
    <p:sldId id="270" r:id="rId13"/>
    <p:sldId id="269" r:id="rId14"/>
    <p:sldId id="266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55" autoAdjust="0"/>
    <p:restoredTop sz="86384" autoAdjust="0"/>
  </p:normalViewPr>
  <p:slideViewPr>
    <p:cSldViewPr>
      <p:cViewPr varScale="1">
        <p:scale>
          <a:sx n="64" d="100"/>
          <a:sy n="64" d="100"/>
        </p:scale>
        <p:origin x="92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62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2609516"/>
          </a:xfrm>
        </p:spPr>
        <p:txBody>
          <a:bodyPr/>
          <a:lstStyle/>
          <a:p>
            <a:pPr algn="r"/>
            <a:endParaRPr lang="ru-RU" smtClean="0">
              <a:solidFill>
                <a:schemeClr val="bg1"/>
              </a:solidFill>
            </a:endParaRPr>
          </a:p>
          <a:p>
            <a:pPr algn="r"/>
            <a:r>
              <a:rPr lang="ru-RU" smtClean="0">
                <a:solidFill>
                  <a:schemeClr val="bg1"/>
                </a:solidFill>
              </a:rPr>
              <a:t>Подготовили </a:t>
            </a:r>
            <a:r>
              <a:rPr lang="ru-RU" dirty="0" smtClean="0">
                <a:solidFill>
                  <a:schemeClr val="bg1"/>
                </a:solidFill>
              </a:rPr>
              <a:t>проект</a:t>
            </a:r>
          </a:p>
          <a:p>
            <a:pPr algn="r"/>
            <a:r>
              <a:rPr lang="ru-RU" dirty="0" smtClean="0">
                <a:solidFill>
                  <a:schemeClr val="bg1"/>
                </a:solidFill>
              </a:rPr>
              <a:t>Юнармейцы МБОУ СОШ №5 г. Торжка:</a:t>
            </a:r>
          </a:p>
          <a:p>
            <a:pPr algn="r"/>
            <a:r>
              <a:rPr lang="ru-RU" dirty="0" smtClean="0">
                <a:solidFill>
                  <a:schemeClr val="bg1"/>
                </a:solidFill>
              </a:rPr>
              <a:t>Парфенов Антон Сергеевич,</a:t>
            </a:r>
          </a:p>
          <a:p>
            <a:pPr algn="r"/>
            <a:r>
              <a:rPr lang="ru-RU" dirty="0" err="1" smtClean="0">
                <a:solidFill>
                  <a:schemeClr val="bg1"/>
                </a:solidFill>
              </a:rPr>
              <a:t>Хрыпов</a:t>
            </a:r>
            <a:r>
              <a:rPr lang="ru-RU" dirty="0" smtClean="0">
                <a:solidFill>
                  <a:schemeClr val="bg1"/>
                </a:solidFill>
              </a:rPr>
              <a:t> Артем </a:t>
            </a:r>
            <a:r>
              <a:rPr lang="ru-RU" dirty="0" smtClean="0">
                <a:solidFill>
                  <a:schemeClr val="bg1"/>
                </a:solidFill>
              </a:rPr>
              <a:t>Александрович</a:t>
            </a:r>
          </a:p>
          <a:p>
            <a:pPr algn="r"/>
            <a:r>
              <a:rPr lang="ru-RU" dirty="0" smtClean="0">
                <a:solidFill>
                  <a:schemeClr val="bg1"/>
                </a:solidFill>
              </a:rPr>
              <a:t>Руководитель проекта: Сверлова Н.В.</a:t>
            </a:r>
            <a:endParaRPr lang="ru-RU" dirty="0" smtClean="0">
              <a:solidFill>
                <a:schemeClr val="bg1"/>
              </a:solidFill>
            </a:endParaRPr>
          </a:p>
          <a:p>
            <a:pPr algn="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700808"/>
            <a:ext cx="8305800" cy="1981200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Третья воздушная армия </a:t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в судьбе </a:t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Калининского фронта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8414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137" y="1880828"/>
            <a:ext cx="3429000" cy="4464496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99012" y="476672"/>
            <a:ext cx="8229600" cy="12192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Музей 399 авиаполка связи в </a:t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МБОУ СОШ №5 г. Торжка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4089" y="2276872"/>
            <a:ext cx="4704523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769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Аэродромы 399 авиаполка связи в </a:t>
            </a:r>
            <a:r>
              <a:rPr lang="ru-RU" dirty="0" err="1" smtClean="0">
                <a:solidFill>
                  <a:schemeClr val="bg1"/>
                </a:solidFill>
              </a:rPr>
              <a:t>Торжокском</a:t>
            </a:r>
            <a:r>
              <a:rPr lang="ru-RU" dirty="0" smtClean="0">
                <a:solidFill>
                  <a:schemeClr val="bg1"/>
                </a:solidFill>
              </a:rPr>
              <a:t> районе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Picture 3" descr="C:\Documents and Settings\Администратор\Мои документы\Мои рисунки\Карта торжка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79712" y="1371600"/>
            <a:ext cx="5040560" cy="5081736"/>
          </a:xfrm>
          <a:noFill/>
        </p:spPr>
      </p:pic>
    </p:spTree>
    <p:extLst>
      <p:ext uri="{BB962C8B-B14F-4D97-AF65-F5344CB8AC3E}">
        <p14:creationId xmlns:p14="http://schemas.microsoft.com/office/powerpoint/2010/main" val="2613560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908720"/>
            <a:ext cx="8229600" cy="45720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000" dirty="0">
                <a:solidFill>
                  <a:schemeClr val="bg1"/>
                </a:solidFill>
              </a:rPr>
              <a:t/>
            </a:r>
            <a:br>
              <a:rPr lang="ru-RU" sz="2000" dirty="0">
                <a:solidFill>
                  <a:schemeClr val="bg1"/>
                </a:solidFill>
              </a:rPr>
            </a:br>
            <a:r>
              <a:rPr lang="ru-RU" sz="2000" dirty="0">
                <a:solidFill>
                  <a:schemeClr val="bg1"/>
                </a:solidFill>
              </a:rPr>
              <a:t>Земля ковром зелёным пробегает,</a:t>
            </a:r>
          </a:p>
          <a:p>
            <a:pPr marL="0" indent="0" algn="ctr">
              <a:buNone/>
            </a:pPr>
            <a:r>
              <a:rPr lang="ru-RU" sz="2000" dirty="0">
                <a:solidFill>
                  <a:schemeClr val="bg1"/>
                </a:solidFill>
              </a:rPr>
              <a:t>И вот она – за кромкой облаков.</a:t>
            </a:r>
          </a:p>
          <a:p>
            <a:pPr marL="0" indent="0" algn="ctr">
              <a:buNone/>
            </a:pPr>
            <a:r>
              <a:rPr lang="ru-RU" sz="2000" dirty="0">
                <a:solidFill>
                  <a:schemeClr val="bg1"/>
                </a:solidFill>
              </a:rPr>
              <a:t>Упругий воздух крылья обтекает,</a:t>
            </a:r>
          </a:p>
          <a:p>
            <a:pPr marL="0" indent="0" algn="ctr">
              <a:buNone/>
            </a:pPr>
            <a:r>
              <a:rPr lang="ru-RU" sz="2000" dirty="0">
                <a:solidFill>
                  <a:schemeClr val="bg1"/>
                </a:solidFill>
              </a:rPr>
              <a:t>Как свежее парное молоко</a:t>
            </a:r>
            <a:r>
              <a:rPr lang="ru-RU" sz="2000" dirty="0" smtClean="0">
                <a:solidFill>
                  <a:schemeClr val="bg1"/>
                </a:solidFill>
              </a:rPr>
              <a:t>.</a:t>
            </a:r>
          </a:p>
          <a:p>
            <a:pPr marL="0" indent="0" algn="ctr">
              <a:buNone/>
            </a:pPr>
            <a:endParaRPr lang="ru-RU" sz="20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ru-RU" sz="2000" dirty="0">
                <a:solidFill>
                  <a:schemeClr val="bg1"/>
                </a:solidFill>
              </a:rPr>
              <a:t>Летят машины, обгоняя время.</a:t>
            </a:r>
          </a:p>
          <a:p>
            <a:pPr marL="0" indent="0" algn="ctr">
              <a:buNone/>
            </a:pPr>
            <a:r>
              <a:rPr lang="ru-RU" sz="2000" dirty="0">
                <a:solidFill>
                  <a:schemeClr val="bg1"/>
                </a:solidFill>
              </a:rPr>
              <a:t>Гудит в турбинах буйная гроза.</a:t>
            </a:r>
          </a:p>
          <a:p>
            <a:pPr marL="0" indent="0" algn="ctr">
              <a:buNone/>
            </a:pPr>
            <a:r>
              <a:rPr lang="ru-RU" sz="2000" dirty="0">
                <a:solidFill>
                  <a:schemeClr val="bg1"/>
                </a:solidFill>
              </a:rPr>
              <a:t>Глядят вперёд сквозь стёкла гермошлемов</a:t>
            </a:r>
          </a:p>
          <a:p>
            <a:pPr marL="0" indent="0" algn="ctr">
              <a:buNone/>
            </a:pPr>
            <a:r>
              <a:rPr lang="ru-RU" sz="2000" dirty="0">
                <a:solidFill>
                  <a:schemeClr val="bg1"/>
                </a:solidFill>
              </a:rPr>
              <a:t>Пытливые и смелые глаза</a:t>
            </a:r>
            <a:r>
              <a:rPr lang="ru-RU" sz="2000" dirty="0" smtClean="0">
                <a:solidFill>
                  <a:schemeClr val="bg1"/>
                </a:solidFill>
              </a:rPr>
              <a:t>.</a:t>
            </a:r>
          </a:p>
          <a:p>
            <a:pPr marL="0" indent="0" algn="ctr">
              <a:buNone/>
            </a:pPr>
            <a:r>
              <a:rPr lang="ru-RU" sz="2000" dirty="0">
                <a:solidFill>
                  <a:schemeClr val="bg1"/>
                </a:solidFill>
              </a:rPr>
              <a:t/>
            </a:r>
            <a:br>
              <a:rPr lang="ru-RU" sz="2000" dirty="0">
                <a:solidFill>
                  <a:schemeClr val="bg1"/>
                </a:solidFill>
              </a:rPr>
            </a:br>
            <a:r>
              <a:rPr lang="ru-RU" sz="2000" dirty="0">
                <a:solidFill>
                  <a:schemeClr val="bg1"/>
                </a:solidFill>
              </a:rPr>
              <a:t>Вперед и ввысь – им Родина велела,</a:t>
            </a:r>
          </a:p>
          <a:p>
            <a:pPr marL="0" indent="0" algn="ctr">
              <a:buNone/>
            </a:pPr>
            <a:r>
              <a:rPr lang="ru-RU" sz="2000" dirty="0">
                <a:solidFill>
                  <a:schemeClr val="bg1"/>
                </a:solidFill>
              </a:rPr>
              <a:t>Готовы встретить в воздухе врага,</a:t>
            </a:r>
          </a:p>
          <a:p>
            <a:pPr marL="0" indent="0" algn="ctr">
              <a:buNone/>
            </a:pPr>
            <a:r>
              <a:rPr lang="ru-RU" sz="2000" dirty="0">
                <a:solidFill>
                  <a:schemeClr val="bg1"/>
                </a:solidFill>
              </a:rPr>
              <a:t>И надо будет – точен взгляд прицела,</a:t>
            </a:r>
          </a:p>
          <a:p>
            <a:pPr marL="0" indent="0" algn="ctr">
              <a:buNone/>
            </a:pPr>
            <a:r>
              <a:rPr lang="ru-RU" sz="2000" dirty="0">
                <a:solidFill>
                  <a:schemeClr val="bg1"/>
                </a:solidFill>
              </a:rPr>
              <a:t>Не промахнётся твёрдая </a:t>
            </a:r>
            <a:r>
              <a:rPr lang="ru-RU" sz="2000" dirty="0" smtClean="0">
                <a:solidFill>
                  <a:schemeClr val="bg1"/>
                </a:solidFill>
              </a:rPr>
              <a:t>рука.</a:t>
            </a:r>
          </a:p>
          <a:p>
            <a:pPr marL="0" indent="0" algn="r">
              <a:buNone/>
            </a:pPr>
            <a:r>
              <a:rPr lang="ru-RU" sz="2000" dirty="0" smtClean="0">
                <a:solidFill>
                  <a:schemeClr val="bg1"/>
                </a:solidFill>
              </a:rPr>
              <a:t>А. БРУС</a:t>
            </a:r>
          </a:p>
          <a:p>
            <a:pPr marL="0" indent="0" algn="ctr">
              <a:buNone/>
            </a:pPr>
            <a:endParaRPr lang="ru-RU" sz="400" dirty="0"/>
          </a:p>
          <a:p>
            <a:endParaRPr lang="ru-RU" sz="4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1560" y="-18279"/>
            <a:ext cx="8229600" cy="121920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Героям летчикам посвящается…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239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Архивные материалы музея 399 авиаполка связи 3-ей воздушной армии МБОУ СОШ №5 </a:t>
            </a:r>
            <a:r>
              <a:rPr lang="ru-RU" dirty="0" err="1" smtClean="0">
                <a:solidFill>
                  <a:schemeClr val="bg1"/>
                </a:solidFill>
              </a:rPr>
              <a:t>г.Торжка</a:t>
            </a:r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 err="1" smtClean="0">
                <a:solidFill>
                  <a:schemeClr val="bg1"/>
                </a:solidFill>
              </a:rPr>
              <a:t>Бешанов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>
                <a:solidFill>
                  <a:schemeClr val="bg1"/>
                </a:solidFill>
              </a:rPr>
              <a:t>В.В. Год 1942  - «учебный». - Мн.: </a:t>
            </a:r>
            <a:r>
              <a:rPr lang="ru-RU" dirty="0" err="1">
                <a:solidFill>
                  <a:schemeClr val="bg1"/>
                </a:solidFill>
              </a:rPr>
              <a:t>Харвест</a:t>
            </a:r>
            <a:r>
              <a:rPr lang="ru-RU" dirty="0">
                <a:solidFill>
                  <a:schemeClr val="bg1"/>
                </a:solidFill>
              </a:rPr>
              <a:t>, 2003. С. </a:t>
            </a:r>
            <a:r>
              <a:rPr lang="ru-RU" dirty="0" smtClean="0">
                <a:solidFill>
                  <a:schemeClr val="bg1"/>
                </a:solidFill>
              </a:rPr>
              <a:t>228</a:t>
            </a:r>
          </a:p>
          <a:p>
            <a:r>
              <a:rPr lang="ru-RU" dirty="0">
                <a:solidFill>
                  <a:schemeClr val="bg1"/>
                </a:solidFill>
              </a:rPr>
              <a:t>Еременко </a:t>
            </a:r>
            <a:r>
              <a:rPr lang="ru-RU" i="1" dirty="0">
                <a:solidFill>
                  <a:schemeClr val="bg1"/>
                </a:solidFill>
              </a:rPr>
              <a:t>А. И.</a:t>
            </a:r>
            <a:r>
              <a:rPr lang="ru-RU" dirty="0">
                <a:solidFill>
                  <a:schemeClr val="bg1"/>
                </a:solidFill>
              </a:rPr>
              <a:t> Годы возмездия. 1943–1945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–  </a:t>
            </a:r>
            <a:r>
              <a:rPr lang="ru-RU" dirty="0">
                <a:solidFill>
                  <a:schemeClr val="bg1"/>
                </a:solidFill>
              </a:rPr>
              <a:t>М.: Финансы и статистика, 1985</a:t>
            </a:r>
            <a:r>
              <a:rPr lang="ru-RU" dirty="0" smtClean="0">
                <a:solidFill>
                  <a:schemeClr val="bg1"/>
                </a:solidFill>
              </a:rPr>
              <a:t>. С. 424</a:t>
            </a:r>
            <a:endParaRPr lang="ru-RU" dirty="0">
              <a:solidFill>
                <a:schemeClr val="bg1"/>
              </a:solidFill>
            </a:endParaRPr>
          </a:p>
          <a:p>
            <a:r>
              <a:rPr lang="ru-RU" dirty="0">
                <a:solidFill>
                  <a:schemeClr val="bg1"/>
                </a:solidFill>
              </a:rPr>
              <a:t>Калининский фронт // Военная энциклопедия </a:t>
            </a:r>
            <a:r>
              <a:rPr lang="ru-RU" dirty="0" smtClean="0">
                <a:solidFill>
                  <a:schemeClr val="bg1"/>
                </a:solidFill>
              </a:rPr>
              <a:t>/П. С. Грачев. – М.: Военное издательство,1995. Т. 3. С. 461</a:t>
            </a:r>
            <a:r>
              <a:rPr lang="ru-RU" dirty="0">
                <a:solidFill>
                  <a:schemeClr val="bg1"/>
                </a:solidFill>
              </a:rPr>
              <a:t> </a:t>
            </a:r>
            <a:endParaRPr lang="ru-RU" dirty="0" smtClean="0">
              <a:solidFill>
                <a:schemeClr val="bg1"/>
              </a:solidFill>
            </a:endParaRPr>
          </a:p>
          <a:p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Список использованных источников и литературы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445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ru-RU" sz="4800" dirty="0" smtClean="0"/>
          </a:p>
          <a:p>
            <a:pPr marL="0" indent="0" algn="ctr">
              <a:buNone/>
            </a:pPr>
            <a:r>
              <a:rPr lang="ru-RU" sz="4800" dirty="0" smtClean="0">
                <a:solidFill>
                  <a:schemeClr val="bg1"/>
                </a:solidFill>
              </a:rPr>
              <a:t>Спасибо за внимание!</a:t>
            </a:r>
          </a:p>
          <a:p>
            <a:pPr marL="0" indent="0" algn="ctr">
              <a:buNone/>
            </a:pPr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1706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72000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>
                <a:solidFill>
                  <a:schemeClr val="bg1"/>
                </a:solidFill>
              </a:rPr>
              <a:t>1. Мы должны помнить не только о военных действиях сухопутных войск в боях Калининского фронта, но и о работе и подвигах воздушной армии;</a:t>
            </a:r>
          </a:p>
          <a:p>
            <a:pPr marL="0" indent="0" algn="just">
              <a:buNone/>
            </a:pPr>
            <a:r>
              <a:rPr lang="ru-RU" dirty="0" smtClean="0">
                <a:solidFill>
                  <a:schemeClr val="bg1"/>
                </a:solidFill>
              </a:rPr>
              <a:t>2. Мы должны чтить память и гордиться великими людьми, которые воевали, чтобы мы жили;</a:t>
            </a:r>
          </a:p>
          <a:p>
            <a:pPr marL="0" indent="0" algn="just">
              <a:buNone/>
            </a:pPr>
            <a:r>
              <a:rPr lang="ru-RU" dirty="0" smtClean="0">
                <a:solidFill>
                  <a:schemeClr val="bg1"/>
                </a:solidFill>
              </a:rPr>
              <a:t>3. В нашей школе есть музей 399 авиаполка воздушной армии, который непосредственно принимал участие в боях Калининского фронта.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219200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3100" b="1" dirty="0" smtClean="0">
                <a:solidFill>
                  <a:schemeClr val="bg1"/>
                </a:solidFill>
              </a:rPr>
              <a:t>Актуальность</a:t>
            </a:r>
            <a:r>
              <a:rPr lang="ru-RU" sz="3100" dirty="0" smtClean="0">
                <a:solidFill>
                  <a:schemeClr val="bg1"/>
                </a:solidFill>
              </a:rPr>
              <a:t> </a:t>
            </a:r>
            <a:r>
              <a:rPr lang="ru-RU" sz="3100" dirty="0">
                <a:solidFill>
                  <a:schemeClr val="bg1"/>
                </a:solidFill>
              </a:rPr>
              <a:t>данного проекта состоит в том, что: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09863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572000"/>
          </a:xfrm>
        </p:spPr>
        <p:txBody>
          <a:bodyPr/>
          <a:lstStyle/>
          <a:p>
            <a:pPr marL="0" indent="0" algn="just">
              <a:buNone/>
            </a:pPr>
            <a:r>
              <a:rPr lang="ru-RU" b="1" dirty="0" smtClean="0">
                <a:solidFill>
                  <a:schemeClr val="bg1"/>
                </a:solidFill>
              </a:rPr>
              <a:t>Задачи:</a:t>
            </a:r>
          </a:p>
          <a:p>
            <a:pPr marL="514350" indent="-514350" algn="just">
              <a:buAutoNum type="arabicPeriod"/>
            </a:pPr>
            <a:r>
              <a:rPr lang="ru-RU" dirty="0" smtClean="0">
                <a:solidFill>
                  <a:schemeClr val="bg1"/>
                </a:solidFill>
              </a:rPr>
              <a:t>Рассмотреть историю создания 3-ей воздушной армии Калининского фронта</a:t>
            </a:r>
          </a:p>
          <a:p>
            <a:pPr marL="514350" indent="-514350" algn="just">
              <a:buAutoNum type="arabicPeriod"/>
            </a:pPr>
            <a:r>
              <a:rPr lang="ru-RU" dirty="0" smtClean="0">
                <a:solidFill>
                  <a:schemeClr val="bg1"/>
                </a:solidFill>
              </a:rPr>
              <a:t>Выявить героев летчиков и их подвиги, участвовавших в воздушных операциях Калининского фронта</a:t>
            </a:r>
          </a:p>
          <a:p>
            <a:pPr marL="514350" indent="-514350" algn="just">
              <a:buAutoNum type="arabicPeriod"/>
            </a:pPr>
            <a:r>
              <a:rPr lang="ru-RU" dirty="0" smtClean="0">
                <a:solidFill>
                  <a:schemeClr val="bg1"/>
                </a:solidFill>
              </a:rPr>
              <a:t>Проследить связь родного города с участием 399 авиаполка связи воздушной армии</a:t>
            </a:r>
          </a:p>
          <a:p>
            <a:pPr marL="0" indent="0" algn="just">
              <a:buNone/>
            </a:pPr>
            <a:endParaRPr lang="ru-RU" dirty="0" smtClean="0">
              <a:solidFill>
                <a:schemeClr val="bg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29600" cy="1219200"/>
          </a:xfrm>
        </p:spPr>
        <p:txBody>
          <a:bodyPr>
            <a:noAutofit/>
          </a:bodyPr>
          <a:lstStyle/>
          <a:p>
            <a:pPr algn="just"/>
            <a:r>
              <a:rPr lang="ru-RU" sz="2800" b="1" dirty="0" smtClean="0">
                <a:solidFill>
                  <a:schemeClr val="bg1"/>
                </a:solidFill>
              </a:rPr>
              <a:t>Цель исследования </a:t>
            </a:r>
            <a:r>
              <a:rPr lang="ru-RU" sz="2800" dirty="0" smtClean="0">
                <a:solidFill>
                  <a:schemeClr val="bg1"/>
                </a:solidFill>
              </a:rPr>
              <a:t>– изучить историю и вклад летчиков и командиров 3-ей воздушной армии в операциях Калининского фронта</a:t>
            </a:r>
            <a:endParaRPr lang="ru-RU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6643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 smtClean="0">
                <a:solidFill>
                  <a:schemeClr val="bg1"/>
                </a:solidFill>
              </a:rPr>
              <a:t>Предполагается, что если данный материал добавить в разработку уроков, единых классных часов и внеклассных мероприятий образовательных организаций, то существенно возрастет интерес к данной теме, а также повыситься уровень патриотического воспитания молодежи.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Гипотеза  исследования: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7845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219200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solidFill>
                  <a:schemeClr val="bg1"/>
                </a:solidFill>
                <a:effectLst/>
              </a:rPr>
              <a:t>Третья </a:t>
            </a:r>
            <a:r>
              <a:rPr lang="ru-RU" sz="2400" dirty="0">
                <a:solidFill>
                  <a:schemeClr val="bg1"/>
                </a:solidFill>
                <a:effectLst/>
              </a:rPr>
              <a:t>Воздушная армия – одна из активно участвовавших в боях </a:t>
            </a:r>
            <a:r>
              <a:rPr lang="ru-RU" sz="2400" dirty="0" smtClean="0">
                <a:solidFill>
                  <a:schemeClr val="bg1"/>
                </a:solidFill>
                <a:effectLst/>
              </a:rPr>
              <a:t>и прославленная армия </a:t>
            </a:r>
            <a:r>
              <a:rPr lang="ru-RU" sz="2400" dirty="0">
                <a:solidFill>
                  <a:schemeClr val="bg1"/>
                </a:solidFill>
                <a:effectLst/>
              </a:rPr>
              <a:t>ВВС периода Великой Отечественной </a:t>
            </a:r>
            <a:r>
              <a:rPr lang="ru-RU" sz="2400" dirty="0" smtClean="0">
                <a:solidFill>
                  <a:schemeClr val="bg1"/>
                </a:solidFill>
                <a:effectLst/>
              </a:rPr>
              <a:t>Войны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4" name="Picture 3" descr="36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7544" y="1772816"/>
            <a:ext cx="8280920" cy="4782884"/>
          </a:xfrm>
          <a:noFill/>
        </p:spPr>
      </p:pic>
    </p:spTree>
    <p:extLst>
      <p:ext uri="{BB962C8B-B14F-4D97-AF65-F5344CB8AC3E}">
        <p14:creationId xmlns:p14="http://schemas.microsoft.com/office/powerpoint/2010/main" val="547739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  <a:effectLst/>
              </a:rPr>
              <a:t/>
            </a:r>
            <a:br>
              <a:rPr lang="ru-RU" sz="2800" dirty="0" smtClean="0">
                <a:solidFill>
                  <a:schemeClr val="bg1"/>
                </a:solidFill>
                <a:effectLst/>
              </a:rPr>
            </a:br>
            <a:r>
              <a:rPr lang="ru-RU" sz="2800" dirty="0" smtClean="0">
                <a:solidFill>
                  <a:schemeClr val="bg1"/>
                </a:solidFill>
                <a:effectLst/>
              </a:rPr>
              <a:t>Командующим </a:t>
            </a:r>
            <a:r>
              <a:rPr lang="ru-RU" sz="2800" dirty="0">
                <a:solidFill>
                  <a:schemeClr val="bg1"/>
                </a:solidFill>
                <a:effectLst/>
              </a:rPr>
              <a:t>армией был назначен Герой Советского Союза </a:t>
            </a:r>
            <a:r>
              <a:rPr lang="ru-RU" sz="2800" dirty="0" smtClean="0">
                <a:solidFill>
                  <a:schemeClr val="bg1"/>
                </a:solidFill>
                <a:effectLst/>
              </a:rPr>
              <a:t>генерал-полковник </a:t>
            </a:r>
            <a:r>
              <a:rPr lang="ru-RU" sz="2800" dirty="0">
                <a:solidFill>
                  <a:schemeClr val="bg1"/>
                </a:solidFill>
                <a:effectLst/>
              </a:rPr>
              <a:t>авиации </a:t>
            </a:r>
            <a:r>
              <a:rPr lang="ru-RU" sz="2800" dirty="0" smtClean="0">
                <a:solidFill>
                  <a:schemeClr val="bg1"/>
                </a:solidFill>
                <a:effectLst/>
              </a:rPr>
              <a:t/>
            </a:r>
            <a:br>
              <a:rPr lang="ru-RU" sz="2800" dirty="0" smtClean="0">
                <a:solidFill>
                  <a:schemeClr val="bg1"/>
                </a:solidFill>
                <a:effectLst/>
              </a:rPr>
            </a:br>
            <a:r>
              <a:rPr lang="ru-RU" sz="2800" dirty="0" smtClean="0">
                <a:solidFill>
                  <a:schemeClr val="bg1"/>
                </a:solidFill>
                <a:effectLst/>
              </a:rPr>
              <a:t>М</a:t>
            </a:r>
            <a:r>
              <a:rPr lang="ru-RU" sz="2800" dirty="0">
                <a:solidFill>
                  <a:schemeClr val="bg1"/>
                </a:solidFill>
                <a:effectLst/>
              </a:rPr>
              <a:t>. М. Громов</a:t>
            </a:r>
            <a:endParaRPr lang="ru-RU" sz="2800" dirty="0">
              <a:solidFill>
                <a:schemeClr val="bg1"/>
              </a:solidFill>
            </a:endParaRPr>
          </a:p>
        </p:txBody>
      </p:sp>
      <p:pic>
        <p:nvPicPr>
          <p:cNvPr id="4" name="Picture 4" descr="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71800" y="1484784"/>
            <a:ext cx="3538840" cy="5073163"/>
          </a:xfrm>
          <a:noFill/>
        </p:spPr>
      </p:pic>
    </p:spTree>
    <p:extLst>
      <p:ext uri="{BB962C8B-B14F-4D97-AF65-F5344CB8AC3E}">
        <p14:creationId xmlns:p14="http://schemas.microsoft.com/office/powerpoint/2010/main" val="2629304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74029" y="1274164"/>
            <a:ext cx="8229600" cy="457200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В</a:t>
            </a:r>
            <a:r>
              <a:rPr lang="ru-RU" dirty="0"/>
              <a:t>. М. </a:t>
            </a:r>
            <a:r>
              <a:rPr lang="ru-RU" dirty="0" smtClean="0"/>
              <a:t>Романов – возглавлял гвардию истребителей</a:t>
            </a:r>
          </a:p>
          <a:p>
            <a:pPr marL="0" indent="0">
              <a:buNone/>
            </a:pPr>
            <a:r>
              <a:rPr lang="ru-RU" dirty="0" smtClean="0"/>
              <a:t>В</a:t>
            </a:r>
            <a:r>
              <a:rPr lang="ru-RU" dirty="0"/>
              <a:t>. К. </a:t>
            </a:r>
            <a:r>
              <a:rPr lang="ru-RU" dirty="0" smtClean="0"/>
              <a:t>Нестеренко – командир эскадрильи гвардии майор, мастер штурмовых атак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Летчики, имена которых незаслуженно забыты…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Picture 4" descr="3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03647" y="2780928"/>
            <a:ext cx="6245065" cy="361514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83131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759" y="1524000"/>
            <a:ext cx="7262481" cy="45720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199" y="304800"/>
            <a:ext cx="8229600" cy="1219200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  <a:effectLst/>
              </a:rPr>
              <a:t>Молодой летчик-истребитель сержант Виталий </a:t>
            </a:r>
            <a:r>
              <a:rPr lang="ru-RU" sz="2800" dirty="0" smtClean="0">
                <a:solidFill>
                  <a:schemeClr val="bg1"/>
                </a:solidFill>
                <a:effectLst/>
              </a:rPr>
              <a:t>Попков, заслонил своей машиной самолет командира</a:t>
            </a:r>
            <a:endParaRPr lang="ru-RU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0400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3080" y="1628800"/>
            <a:ext cx="3637839" cy="4910243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199" y="260648"/>
            <a:ext cx="8229600" cy="1219200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</a:rPr>
              <a:t>Генерал-майор авиации </a:t>
            </a:r>
            <a:br>
              <a:rPr lang="ru-RU" sz="2800" dirty="0" smtClean="0">
                <a:solidFill>
                  <a:schemeClr val="bg1"/>
                </a:solidFill>
              </a:rPr>
            </a:br>
            <a:r>
              <a:rPr lang="ru-RU" sz="2800" dirty="0" smtClean="0">
                <a:solidFill>
                  <a:schemeClr val="bg1"/>
                </a:solidFill>
              </a:rPr>
              <a:t>Г. Т. Береговой, рискуя жизнью разбомбил состав вражеского эшелона</a:t>
            </a:r>
            <a:endParaRPr lang="ru-RU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8154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120</TotalTime>
  <Words>294</Words>
  <Application>Microsoft Office PowerPoint</Application>
  <PresentationFormat>Экран (4:3)</PresentationFormat>
  <Paragraphs>49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Constantia</vt:lpstr>
      <vt:lpstr>Wingdings 2</vt:lpstr>
      <vt:lpstr>Бумажная</vt:lpstr>
      <vt:lpstr>Третья воздушная армия  в судьбе  Калининского фронта</vt:lpstr>
      <vt:lpstr>Актуальность данного проекта состоит в том, что: </vt:lpstr>
      <vt:lpstr>Цель исследования – изучить историю и вклад летчиков и командиров 3-ей воздушной армии в операциях Калининского фронта</vt:lpstr>
      <vt:lpstr>Гипотеза  исследования:</vt:lpstr>
      <vt:lpstr>Третья Воздушная армия – одна из активно участвовавших в боях и прославленная армия ВВС периода Великой Отечественной Войны</vt:lpstr>
      <vt:lpstr> Командующим армией был назначен Герой Советского Союза генерал-полковник авиации  М. М. Громов</vt:lpstr>
      <vt:lpstr>Летчики, имена которых незаслуженно забыты…</vt:lpstr>
      <vt:lpstr>Молодой летчик-истребитель сержант Виталий Попков, заслонил своей машиной самолет командира</vt:lpstr>
      <vt:lpstr>Генерал-майор авиации  Г. Т. Береговой, рискуя жизнью разбомбил состав вражеского эшелона</vt:lpstr>
      <vt:lpstr>Музей 399 авиаполка связи в  МБОУ СОШ №5 г. Торжка</vt:lpstr>
      <vt:lpstr>Аэродромы 399 авиаполка связи в Торжокском районе</vt:lpstr>
      <vt:lpstr>Героям летчикам посвящается…</vt:lpstr>
      <vt:lpstr>Список использованных источников и литературы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Третья воздушная армия  в судьбе  Калининского фронта</dc:title>
  <dc:creator>Ученик</dc:creator>
  <cp:lastModifiedBy>Пользователь Windows</cp:lastModifiedBy>
  <cp:revision>13</cp:revision>
  <dcterms:created xsi:type="dcterms:W3CDTF">2017-09-20T11:45:01Z</dcterms:created>
  <dcterms:modified xsi:type="dcterms:W3CDTF">2020-05-19T13:33:42Z</dcterms:modified>
</cp:coreProperties>
</file>