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sldIdLst>
    <p:sldId id="294" r:id="rId3"/>
    <p:sldId id="307" r:id="rId4"/>
    <p:sldId id="309" r:id="rId5"/>
    <p:sldId id="310" r:id="rId6"/>
    <p:sldId id="311" r:id="rId7"/>
    <p:sldId id="312" r:id="rId8"/>
    <p:sldId id="313" r:id="rId9"/>
    <p:sldId id="314" r:id="rId10"/>
    <p:sldId id="315" r:id="rId11"/>
    <p:sldId id="297" r:id="rId12"/>
    <p:sldId id="293" r:id="rId13"/>
    <p:sldId id="260" r:id="rId14"/>
    <p:sldId id="319" r:id="rId15"/>
    <p:sldId id="316" r:id="rId16"/>
    <p:sldId id="302" r:id="rId17"/>
    <p:sldId id="280" r:id="rId18"/>
    <p:sldId id="265" r:id="rId19"/>
    <p:sldId id="317" r:id="rId20"/>
    <p:sldId id="318" r:id="rId21"/>
    <p:sldId id="264" r:id="rId22"/>
    <p:sldId id="29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7" autoAdjust="0"/>
    <p:restoredTop sz="94660"/>
  </p:normalViewPr>
  <p:slideViewPr>
    <p:cSldViewPr>
      <p:cViewPr varScale="1">
        <p:scale>
          <a:sx n="70" d="100"/>
          <a:sy n="70" d="100"/>
        </p:scale>
        <p:origin x="135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4DE242-CE5D-4148-AF7C-8FC40F9B600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535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FA2836-3164-4CA7-940C-747B9114F671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963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04A353-EC34-4461-BB33-4501C632CA5B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8201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53226E-A83D-475F-961A-9A3DE9DB63B1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5665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92CB9F-4139-42EC-BCF1-35BC32F83F7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8615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E27317-3992-4B5D-BCA9-B2832B478E76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247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8EF80D-336E-40FF-9494-01650DEC321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224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3F634C-E7D6-428A-BFF5-CFF7ED0FF536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2293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7FDB5E-3F1B-4320-9A92-7476525B5A6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164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9ECE12-7077-4EBC-A9C4-C67FFD1A588C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580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AEB1E0-9CE7-456A-99A1-29435A35B58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411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0DC99E-0495-4E52-ACB6-15BFBFBC01F1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2618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336272-90AC-4E6F-8C97-122BFC1CFC4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0123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967D85-DE2F-4938-A1F7-FB78D85B5AF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5921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950BB3-A504-4FFA-93E5-F02894FC3F5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646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9F878F-D640-4ED8-8BDB-A60F8697048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018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41942B-F5BC-436C-95A7-BDDE5D0D759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3836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869505-4F1C-4DE0-A803-A636CD94F1C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609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26324C-FC15-4E2A-83C1-492F665F721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960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7F11BA-D175-4E88-824D-BD3E984BF95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766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905C4F-9858-4FB7-A043-308C871534AF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763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9F1740-E379-4293-8E48-77115B3BD73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998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5B20769-2C74-43BA-BAED-FEDC28D99426}" type="slidenum">
              <a:rPr 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524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DCEAFC9-18A2-4D1D-9CCD-2DC073015DCE}" type="slidenum">
              <a:rPr 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369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2%D0%B8%D0%BC%D1%83%D1%80%D0%BE%D0%B2%D0%B5%D1%86" TargetMode="External"/><Relationship Id="rId2" Type="http://schemas.openxmlformats.org/officeDocument/2006/relationships/hyperlink" Target="https://ru.wikipedia.org/wiki/%D0%9F%D0%B8%D0%BE%D0%BD%D0%B5%D1%80%D1%8B-%D0%B3%D0%B5%D1%80%D0%BE%D0%B8" TargetMode="Externa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.jpg"/><Relationship Id="rId5" Type="http://schemas.openxmlformats.org/officeDocument/2006/relationships/hyperlink" Target="https://ru.wikipedia.org/wiki/%D0%93%D0%B5%D1%80%D0%BE%D0%B9_%D0%A1%D0%BE%D0%B2%D0%B5%D1%82%D1%81%D0%BA%D0%BE%D0%B3%D0%BE_%D0%A1%D0%BE%D1%8E%D0%B7%D0%B0" TargetMode="External"/><Relationship Id="rId4" Type="http://schemas.openxmlformats.org/officeDocument/2006/relationships/hyperlink" Target="https://ru.wikipedia.org/wiki/%D0%9F%D0%B0%D1%80%D1%82%D0%B8%D0%B7%D0%B0%D0%BD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1%D0%A1%D0%A1%D0%A0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Relationship Id="rId5" Type="http://schemas.openxmlformats.org/officeDocument/2006/relationships/hyperlink" Target="https://ru.wikipedia.org/wiki/%D0%93%D0%B5%D1%80%D0%BE%D0%B9_%D0%A1%D0%BE%D0%B2%D0%B5%D1%82%D1%81%D0%BA%D0%BE%D0%B3%D0%BE_%D0%A1%D0%BE%D1%8E%D0%B7%D0%B0" TargetMode="External"/><Relationship Id="rId4" Type="http://schemas.openxmlformats.org/officeDocument/2006/relationships/hyperlink" Target="https://ru.wikipedia.org/wiki/%D0%9B%D1%91%D1%82%D1%87%D0%B8%D0%BA-%D0%B8%D1%81%D1%82%D1%80%D0%B5%D0%B1%D0%B8%D1%82%D0%B5%D0%BB%D1%8C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/>
          <a:lstStyle/>
          <a:p>
            <a:r>
              <a:rPr lang="ru-RU" sz="5400" b="1" i="1" dirty="0" smtClean="0">
                <a:solidFill>
                  <a:schemeClr val="tx1"/>
                </a:solidFill>
              </a:rPr>
              <a:t>Проверка  д/з </a:t>
            </a:r>
            <a:endParaRPr lang="ru-RU" sz="5400" b="1" i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00201"/>
            <a:ext cx="8424936" cy="3124943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/>
              <a:t>Права и обязанности граждан, соблюдение законов.  Вариант </a:t>
            </a:r>
            <a:r>
              <a:rPr lang="ru-RU" sz="2400" b="1" dirty="0" smtClean="0"/>
              <a:t>1</a:t>
            </a:r>
            <a:endParaRPr lang="ru-RU" sz="2800" b="1" i="1" dirty="0"/>
          </a:p>
          <a:p>
            <a:pPr marL="0" indent="0" algn="just">
              <a:buNone/>
            </a:pPr>
            <a:r>
              <a:rPr lang="ru-RU" sz="2800" b="1" dirty="0" smtClean="0"/>
              <a:t>     1</a:t>
            </a:r>
            <a:r>
              <a:rPr lang="ru-RU" sz="2800" b="1" dirty="0"/>
              <a:t>. </a:t>
            </a:r>
            <a:r>
              <a:rPr lang="ru-RU" sz="2800" dirty="0"/>
              <a:t>Найдите термин, </a:t>
            </a:r>
            <a:r>
              <a:rPr lang="ru-RU" sz="2800" b="1" dirty="0"/>
              <a:t>обобщающий</a:t>
            </a:r>
            <a:r>
              <a:rPr lang="ru-RU" sz="2800" dirty="0"/>
              <a:t> перечисленные понятия: право на участие в культурной жизни, свобода творчества, возможность пользоваться учреждениями культуры –  это</a:t>
            </a:r>
          </a:p>
          <a:p>
            <a:pPr marL="0" indent="0">
              <a:buNone/>
            </a:pPr>
            <a:r>
              <a:rPr lang="ru-RU" sz="2800" dirty="0" smtClean="0"/>
              <a:t>    1</a:t>
            </a:r>
            <a:r>
              <a:rPr lang="ru-RU" sz="2800" dirty="0"/>
              <a:t>) личные права    </a:t>
            </a:r>
            <a:r>
              <a:rPr lang="ru-RU" sz="2800" dirty="0" smtClean="0"/>
              <a:t>          </a:t>
            </a:r>
            <a:r>
              <a:rPr lang="ru-RU" sz="2800" dirty="0"/>
              <a:t>2) социальные права       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/>
              <a:t> </a:t>
            </a:r>
            <a:r>
              <a:rPr lang="ru-RU" sz="2800" dirty="0" smtClean="0"/>
              <a:t>   </a:t>
            </a:r>
            <a:r>
              <a:rPr lang="ru-RU" sz="2800" dirty="0"/>
              <a:t>3) культурные права      </a:t>
            </a:r>
            <a:r>
              <a:rPr lang="ru-RU" sz="2800" dirty="0" smtClean="0"/>
              <a:t> </a:t>
            </a:r>
            <a:r>
              <a:rPr lang="ru-RU" sz="2800" dirty="0"/>
              <a:t>4) гражданские права</a:t>
            </a:r>
          </a:p>
          <a:p>
            <a:pPr marL="0" indent="0" algn="ctr">
              <a:buNone/>
            </a:pPr>
            <a:endParaRPr lang="ru-RU" sz="1600" b="1" i="1" dirty="0" smtClean="0"/>
          </a:p>
        </p:txBody>
      </p:sp>
    </p:spTree>
    <p:extLst>
      <p:ext uri="{BB962C8B-B14F-4D97-AF65-F5344CB8AC3E}">
        <p14:creationId xmlns:p14="http://schemas.microsoft.com/office/powerpoint/2010/main" val="3843648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79512" y="1268413"/>
            <a:ext cx="8640960" cy="4886325"/>
          </a:xfrm>
        </p:spPr>
        <p:txBody>
          <a:bodyPr/>
          <a:lstStyle/>
          <a:p>
            <a:pPr marL="0" indent="0" algn="r">
              <a:buNone/>
            </a:pPr>
            <a:r>
              <a:rPr lang="ru-RU" sz="4200" dirty="0"/>
              <a:t>Родина - </a:t>
            </a:r>
            <a:r>
              <a:rPr lang="ru-RU" sz="4200" dirty="0" smtClean="0"/>
              <a:t>мать, умей </a:t>
            </a:r>
            <a:r>
              <a:rPr lang="ru-RU" sz="4200" dirty="0"/>
              <a:t>за </a:t>
            </a:r>
            <a:r>
              <a:rPr lang="ru-RU" sz="4200" dirty="0" smtClean="0"/>
              <a:t>неё постоять.    </a:t>
            </a:r>
            <a:r>
              <a:rPr lang="ru-RU" sz="2800" b="1" i="1" dirty="0" smtClean="0"/>
              <a:t>(пословица) </a:t>
            </a:r>
            <a:endParaRPr lang="ru-RU" sz="28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9695" y="2564904"/>
            <a:ext cx="5760969" cy="38348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425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552" y="836712"/>
            <a:ext cx="7921625" cy="863476"/>
          </a:xfrm>
        </p:spPr>
        <p:txBody>
          <a:bodyPr/>
          <a:lstStyle/>
          <a:p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/>
            </a:r>
            <a:b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</a:br>
            <a:r>
              <a:rPr lang="ru-RU" sz="7200" kern="1200" dirty="0">
                <a:solidFill>
                  <a:prstClr val="black"/>
                </a:solidFill>
                <a:latin typeface="Monotype Corsiva" pitchFamily="66" charset="0"/>
              </a:rPr>
              <a:t/>
            </a:r>
            <a:br>
              <a:rPr lang="ru-RU" sz="7200" kern="1200" dirty="0">
                <a:solidFill>
                  <a:prstClr val="black"/>
                </a:solidFill>
                <a:latin typeface="Monotype Corsiva" pitchFamily="66" charset="0"/>
              </a:rPr>
            </a:br>
            <a:r>
              <a:rPr lang="ru-RU" sz="6600" kern="1200" dirty="0">
                <a:solidFill>
                  <a:prstClr val="black"/>
                </a:solidFill>
                <a:latin typeface="Monotype Corsiva" pitchFamily="66" charset="0"/>
              </a:rPr>
              <a:t>Т</a:t>
            </a:r>
            <a:r>
              <a:rPr lang="ru-RU" sz="6600" kern="1200" dirty="0" smtClean="0">
                <a:solidFill>
                  <a:prstClr val="black"/>
                </a:solidFill>
                <a:latin typeface="Monotype Corsiva" pitchFamily="66" charset="0"/>
              </a:rPr>
              <a:t>ема урока:</a:t>
            </a:r>
            <a:br>
              <a:rPr lang="ru-RU" sz="6600" kern="1200" dirty="0" smtClean="0">
                <a:solidFill>
                  <a:prstClr val="black"/>
                </a:solidFill>
                <a:latin typeface="Monotype Corsiva" pitchFamily="66" charset="0"/>
              </a:rPr>
            </a:br>
            <a:r>
              <a:rPr kumimoji="0" 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onotype Corsiva" pitchFamily="66" charset="0"/>
              </a:rPr>
              <a:t>Защита Отечества</a:t>
            </a:r>
            <a:endParaRPr lang="ru-RU" sz="9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81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628800"/>
            <a:ext cx="8280920" cy="4234482"/>
          </a:xfrm>
        </p:spPr>
        <p:txBody>
          <a:bodyPr/>
          <a:lstStyle/>
          <a:p>
            <a:pPr algn="l"/>
            <a:r>
              <a:rPr lang="ru-RU" sz="4000" b="1" i="1" dirty="0">
                <a:solidFill>
                  <a:srgbClr val="FF0000"/>
                </a:solidFill>
              </a:rPr>
              <a:t>План изучения нового </a:t>
            </a:r>
            <a:r>
              <a:rPr lang="ru-RU" sz="4000" b="1" i="1" dirty="0" smtClean="0">
                <a:solidFill>
                  <a:srgbClr val="FF0000"/>
                </a:solidFill>
              </a:rPr>
              <a:t>материала:</a:t>
            </a:r>
            <a:r>
              <a:rPr lang="ru-RU" sz="3200" b="1" i="1" dirty="0" smtClean="0"/>
              <a:t/>
            </a:r>
            <a:br>
              <a:rPr lang="ru-RU" sz="3200" b="1" i="1" dirty="0" smtClean="0"/>
            </a:br>
            <a:r>
              <a:rPr lang="ru-RU" sz="3200" b="1" i="1" dirty="0" smtClean="0"/>
              <a:t>Задачи:</a:t>
            </a:r>
            <a:br>
              <a:rPr lang="ru-RU" sz="3200" b="1" i="1" dirty="0" smtClean="0"/>
            </a:br>
            <a:r>
              <a:rPr lang="ru-RU" sz="3200" b="1" i="1" dirty="0" smtClean="0"/>
              <a:t>1) понять кто должен защищать Отечество</a:t>
            </a:r>
            <a:br>
              <a:rPr lang="ru-RU" sz="3200" b="1" i="1" dirty="0" smtClean="0"/>
            </a:br>
            <a:r>
              <a:rPr lang="ru-RU" sz="3200" b="1" i="1" dirty="0" smtClean="0"/>
              <a:t>2) узнать о судьбах, подвигах участников и героях войны</a:t>
            </a:r>
            <a:br>
              <a:rPr lang="ru-RU" sz="3200" b="1" i="1" dirty="0" smtClean="0"/>
            </a:br>
            <a:r>
              <a:rPr lang="ru-RU" sz="3200" b="1" i="1" dirty="0" smtClean="0"/>
              <a:t>3) изучить этапы военной обязанности</a:t>
            </a:r>
            <a:br>
              <a:rPr lang="ru-RU" sz="3200" b="1" i="1" dirty="0" smtClean="0"/>
            </a:br>
            <a:r>
              <a:rPr lang="ru-RU" sz="3200" b="1" i="1" dirty="0" smtClean="0"/>
              <a:t>4) познакомиться с обязанностями военнослужащих</a:t>
            </a:r>
            <a:br>
              <a:rPr lang="ru-RU" sz="3200" b="1" i="1" dirty="0" smtClean="0"/>
            </a:br>
            <a:r>
              <a:rPr lang="ru-RU" sz="3200" b="1" i="1" dirty="0" smtClean="0"/>
              <a:t> </a:t>
            </a:r>
            <a:r>
              <a:rPr lang="ru-RU" sz="3200" b="1" i="1" dirty="0"/>
              <a:t/>
            </a:r>
            <a:br>
              <a:rPr lang="ru-RU" sz="3200" b="1" i="1" dirty="0"/>
            </a:br>
            <a:endParaRPr lang="ru-RU" sz="3200" b="1" i="1" dirty="0"/>
          </a:p>
        </p:txBody>
      </p:sp>
    </p:spTree>
    <p:extLst>
      <p:ext uri="{BB962C8B-B14F-4D97-AF65-F5344CB8AC3E}">
        <p14:creationId xmlns:p14="http://schemas.microsoft.com/office/powerpoint/2010/main" val="405322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Законы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sz="3600" dirty="0" smtClean="0"/>
              <a:t>Конституция РФ</a:t>
            </a:r>
          </a:p>
          <a:p>
            <a:pPr algn="just"/>
            <a:r>
              <a:rPr lang="ru-RU" sz="3600" dirty="0" smtClean="0"/>
              <a:t> </a:t>
            </a:r>
            <a:r>
              <a:rPr lang="ru-RU" sz="3600" dirty="0"/>
              <a:t>Федеральный закон от 28.03.1998 г. № </a:t>
            </a:r>
            <a:r>
              <a:rPr lang="ru-RU" sz="3600" dirty="0" smtClean="0"/>
              <a:t>53-ФЗ «О воинской обязанности и военной службе»</a:t>
            </a:r>
          </a:p>
          <a:p>
            <a:pPr algn="just"/>
            <a:r>
              <a:rPr lang="ru-RU" sz="3600" dirty="0" smtClean="0"/>
              <a:t>Устав внутренней службы Вооруженных Сил Российской Федерации</a:t>
            </a:r>
            <a:endParaRPr lang="ru-RU" sz="3600" dirty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17476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08920"/>
            <a:ext cx="7772400" cy="1362075"/>
          </a:xfrm>
        </p:spPr>
        <p:txBody>
          <a:bodyPr/>
          <a:lstStyle/>
          <a:p>
            <a:pPr algn="ctr"/>
            <a:r>
              <a:rPr lang="ru-RU" i="1" dirty="0" smtClean="0">
                <a:solidFill>
                  <a:srgbClr val="C00000"/>
                </a:solidFill>
              </a:rPr>
              <a:t>В большей степени Долгом или обязанностью является защита отечества?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764704"/>
            <a:ext cx="7772400" cy="1500187"/>
          </a:xfrm>
        </p:spPr>
        <p:txBody>
          <a:bodyPr/>
          <a:lstStyle/>
          <a:p>
            <a:pPr algn="ctr"/>
            <a:r>
              <a:rPr lang="ru-RU" sz="6000" b="1" dirty="0" smtClean="0"/>
              <a:t>Проблемный вопрос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225913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86633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Конституция РФ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2800" dirty="0" smtClean="0"/>
              <a:t>статья </a:t>
            </a:r>
            <a:r>
              <a:rPr lang="ru-RU" sz="2800" dirty="0" smtClean="0"/>
              <a:t>59 пункт1:</a:t>
            </a: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3200" b="1" i="1" dirty="0" smtClean="0"/>
              <a:t> Защита Отечества </a:t>
            </a:r>
            <a:br>
              <a:rPr lang="ru-RU" sz="3200" b="1" i="1" dirty="0" smtClean="0"/>
            </a:br>
            <a:r>
              <a:rPr lang="ru-RU" sz="3200" b="1" i="1" dirty="0" smtClean="0"/>
              <a:t>является </a:t>
            </a:r>
            <a:r>
              <a:rPr lang="ru-RU" sz="3200" b="1" i="1" dirty="0" smtClean="0">
                <a:solidFill>
                  <a:srgbClr val="0000FF"/>
                </a:solidFill>
              </a:rPr>
              <a:t>долгом</a:t>
            </a:r>
            <a:r>
              <a:rPr lang="ru-RU" sz="3200" b="1" i="1" dirty="0" smtClean="0"/>
              <a:t> и </a:t>
            </a:r>
            <a:r>
              <a:rPr lang="ru-RU" sz="3200" b="1" i="1" dirty="0" smtClean="0">
                <a:solidFill>
                  <a:srgbClr val="0000FF"/>
                </a:solidFill>
              </a:rPr>
              <a:t>обязанностью</a:t>
            </a:r>
            <a:r>
              <a:rPr lang="ru-RU" sz="3200" b="1" i="1" dirty="0" smtClean="0"/>
              <a:t/>
            </a:r>
            <a:br>
              <a:rPr lang="ru-RU" sz="3200" b="1" i="1" dirty="0" smtClean="0"/>
            </a:br>
            <a:r>
              <a:rPr lang="ru-RU" sz="3200" b="1" i="1" dirty="0" smtClean="0"/>
              <a:t> гражданина Российской Федерации.</a:t>
            </a:r>
            <a:endParaRPr lang="ru-RU" sz="3200" b="1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140968"/>
            <a:ext cx="3991918" cy="32074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317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67544" y="1556792"/>
            <a:ext cx="8204448" cy="1440160"/>
          </a:xfrm>
        </p:spPr>
        <p:txBody>
          <a:bodyPr/>
          <a:lstStyle/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   Долг</a:t>
            </a:r>
            <a:r>
              <a:rPr lang="ru-RU" sz="3600" dirty="0" smtClean="0"/>
              <a:t> </a:t>
            </a:r>
            <a:r>
              <a:rPr lang="ru-RU" sz="3600" dirty="0" smtClean="0"/>
              <a:t>– </a:t>
            </a:r>
            <a:r>
              <a:rPr lang="ru-RU" sz="3600" dirty="0" smtClean="0">
                <a:solidFill>
                  <a:schemeClr val="tx2"/>
                </a:solidFill>
              </a:rPr>
              <a:t>моральная</a:t>
            </a:r>
            <a:r>
              <a:rPr lang="ru-RU" sz="3600" dirty="0">
                <a:solidFill>
                  <a:schemeClr val="tx2"/>
                </a:solidFill>
              </a:rPr>
              <a:t> </a:t>
            </a:r>
            <a:r>
              <a:rPr lang="ru-RU" sz="3600" dirty="0" smtClean="0">
                <a:solidFill>
                  <a:schemeClr val="tx2"/>
                </a:solidFill>
              </a:rPr>
              <a:t>необходимость совершения  определённых поступков.</a:t>
            </a:r>
            <a:r>
              <a:rPr lang="ru-RU" sz="3600" dirty="0">
                <a:solidFill>
                  <a:schemeClr val="tx2"/>
                </a:solidFill>
              </a:rPr>
              <a:t> 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59024" y="3429000"/>
            <a:ext cx="8312968" cy="2304256"/>
          </a:xfrm>
        </p:spPr>
        <p:txBody>
          <a:bodyPr/>
          <a:lstStyle/>
          <a:p>
            <a:pPr indent="457200" algn="just">
              <a:spcBef>
                <a:spcPts val="0"/>
              </a:spcBef>
            </a:pPr>
            <a:r>
              <a:rPr lang="ru-RU" sz="3600" b="1" dirty="0" smtClean="0">
                <a:solidFill>
                  <a:srgbClr val="FF0000"/>
                </a:solidFill>
              </a:rPr>
              <a:t>Обязанность</a:t>
            </a:r>
            <a:r>
              <a:rPr lang="ru-RU" sz="2800" dirty="0" smtClean="0"/>
              <a:t> - </a:t>
            </a:r>
            <a:r>
              <a:rPr lang="ru-RU" sz="2800" dirty="0">
                <a:solidFill>
                  <a:schemeClr val="tx1"/>
                </a:solidFill>
              </a:rPr>
              <a:t> </a:t>
            </a:r>
            <a:r>
              <a:rPr lang="ru-RU" sz="4000" dirty="0">
                <a:solidFill>
                  <a:schemeClr val="tx1"/>
                </a:solidFill>
              </a:rPr>
              <a:t>круг действий</a:t>
            </a:r>
            <a:r>
              <a:rPr lang="ru-RU" sz="4000" dirty="0" smtClean="0">
                <a:solidFill>
                  <a:schemeClr val="tx1"/>
                </a:solidFill>
              </a:rPr>
              <a:t>,                                                              возложенных </a:t>
            </a:r>
            <a:r>
              <a:rPr lang="ru-RU" sz="4000" dirty="0">
                <a:solidFill>
                  <a:schemeClr val="tx1"/>
                </a:solidFill>
              </a:rPr>
              <a:t>на </a:t>
            </a:r>
            <a:r>
              <a:rPr lang="ru-RU" sz="4000" dirty="0" smtClean="0">
                <a:solidFill>
                  <a:schemeClr val="tx1"/>
                </a:solidFill>
              </a:rPr>
              <a:t>человека </a:t>
            </a:r>
            <a:r>
              <a:rPr lang="ru-RU" sz="4000" dirty="0">
                <a:solidFill>
                  <a:schemeClr val="tx1"/>
                </a:solidFill>
              </a:rPr>
              <a:t>и </a:t>
            </a:r>
            <a:r>
              <a:rPr lang="ru-RU" sz="4000" dirty="0" smtClean="0">
                <a:solidFill>
                  <a:schemeClr val="tx1"/>
                </a:solidFill>
              </a:rPr>
              <a:t>                                                                                                                безусловных </a:t>
            </a:r>
            <a:r>
              <a:rPr lang="ru-RU" sz="4000" dirty="0">
                <a:solidFill>
                  <a:schemeClr val="tx1"/>
                </a:solidFill>
              </a:rPr>
              <a:t>для </a:t>
            </a:r>
            <a:r>
              <a:rPr lang="ru-RU" sz="4000" dirty="0" smtClean="0">
                <a:solidFill>
                  <a:schemeClr val="tx1"/>
                </a:solidFill>
              </a:rPr>
              <a:t>выполнения.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05534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143000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Военная служба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это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cs typeface="Times New Roman" pitchFamily="18" charset="0"/>
              </a:rPr>
              <a:t>Участие в боевых действиях;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cs typeface="Times New Roman" pitchFamily="18" charset="0"/>
              </a:rPr>
              <a:t>Несение боевого дежурства;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cs typeface="Times New Roman" pitchFamily="18" charset="0"/>
              </a:rPr>
              <a:t>Участие в учениях;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cs typeface="Times New Roman" pitchFamily="18" charset="0"/>
              </a:rPr>
              <a:t>Выполнение приказов, отданных командиром;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cs typeface="Times New Roman" pitchFamily="18" charset="0"/>
              </a:rPr>
              <a:t>Помощь органам внутренних дел, правоохранительным органам;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cs typeface="Times New Roman" pitchFamily="18" charset="0"/>
              </a:rPr>
              <a:t>Обеспечение общественной безопасности;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cs typeface="Times New Roman" pitchFamily="18" charset="0"/>
              </a:rPr>
              <a:t>Участие в ликвидации последствий стихийных бедствий, аварий, катастроф.</a:t>
            </a:r>
            <a:endParaRPr lang="ru-RU" dirty="0"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548679"/>
            <a:ext cx="2856017" cy="23093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394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3568" y="4343810"/>
            <a:ext cx="8064896" cy="1965510"/>
          </a:xfrm>
        </p:spPr>
        <p:txBody>
          <a:bodyPr/>
          <a:lstStyle/>
          <a:p>
            <a:pPr algn="just"/>
            <a:r>
              <a:rPr lang="ru-RU" sz="2000" b="1" dirty="0" smtClean="0"/>
              <a:t>Леня Голиков </a:t>
            </a:r>
            <a:r>
              <a:rPr lang="ru-RU" sz="2000" dirty="0" smtClean="0"/>
              <a:t>(1926-1943) </a:t>
            </a:r>
            <a:r>
              <a:rPr lang="ru-RU" sz="2000" dirty="0"/>
              <a:t> </a:t>
            </a:r>
            <a:r>
              <a:rPr lang="ru-RU" sz="2000" dirty="0">
                <a:hlinkClick r:id="rId2" tooltip="Пионеры-герои"/>
              </a:rPr>
              <a:t>пионер-герой</a:t>
            </a:r>
            <a:r>
              <a:rPr lang="ru-RU" sz="2000" dirty="0"/>
              <a:t>, </a:t>
            </a:r>
            <a:r>
              <a:rPr lang="ru-RU" sz="2000" dirty="0">
                <a:hlinkClick r:id="rId3" tooltip="Тимуровец"/>
              </a:rPr>
              <a:t>тимуровец</a:t>
            </a:r>
            <a:r>
              <a:rPr lang="ru-RU" sz="2000" dirty="0"/>
              <a:t>, участник Великой Отечественной войны, </a:t>
            </a:r>
            <a:r>
              <a:rPr lang="ru-RU" sz="2000" dirty="0">
                <a:hlinkClick r:id="rId4" tooltip="Партизан"/>
              </a:rPr>
              <a:t>партизан</a:t>
            </a:r>
            <a:r>
              <a:rPr lang="ru-RU" sz="2000" dirty="0"/>
              <a:t>, </a:t>
            </a:r>
            <a:r>
              <a:rPr lang="ru-RU" sz="2000" dirty="0">
                <a:hlinkClick r:id="rId5" tooltip="Герой Советского Союза"/>
              </a:rPr>
              <a:t>Герой Советского Союза</a:t>
            </a:r>
            <a:r>
              <a:rPr lang="ru-RU" sz="2000" dirty="0"/>
              <a:t> (посмертно</a:t>
            </a:r>
            <a:r>
              <a:rPr lang="ru-RU" sz="2000" dirty="0" smtClean="0"/>
              <a:t>).</a:t>
            </a:r>
          </a:p>
          <a:p>
            <a:pPr algn="just"/>
            <a:r>
              <a:rPr lang="ru-RU" sz="2000" dirty="0"/>
              <a:t>Всего им уничтожено: 78 немцев, 2 железнодорожных и 12 шоссейных мостов, 2 </a:t>
            </a:r>
            <a:r>
              <a:rPr lang="ru-RU" sz="2000" dirty="0" err="1"/>
              <a:t>продовольственно</a:t>
            </a:r>
            <a:r>
              <a:rPr lang="ru-RU" sz="2000" dirty="0"/>
              <a:t>-фуражных склада и 10 </a:t>
            </a:r>
            <a:r>
              <a:rPr lang="ru-RU" sz="2000" dirty="0" smtClean="0"/>
              <a:t>                                    автомашин </a:t>
            </a:r>
            <a:r>
              <a:rPr lang="ru-RU" sz="2000" dirty="0"/>
              <a:t>с боеприпасами. </a:t>
            </a:r>
            <a:endParaRPr lang="ru-RU" sz="2000" dirty="0" smtClean="0"/>
          </a:p>
          <a:p>
            <a:r>
              <a:rPr lang="ru-RU" sz="2000" dirty="0" smtClean="0"/>
              <a:t> </a:t>
            </a:r>
          </a:p>
          <a:p>
            <a:endParaRPr lang="ru-RU" dirty="0"/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" b="624"/>
          <a:stretch>
            <a:fillRect/>
          </a:stretch>
        </p:blipFill>
        <p:spPr>
          <a:xfrm>
            <a:off x="971600" y="364329"/>
            <a:ext cx="6605175" cy="3954562"/>
          </a:xfrm>
        </p:spPr>
      </p:pic>
    </p:spTree>
    <p:extLst>
      <p:ext uri="{BB962C8B-B14F-4D97-AF65-F5344CB8AC3E}">
        <p14:creationId xmlns:p14="http://schemas.microsoft.com/office/powerpoint/2010/main" val="1798691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725144"/>
            <a:ext cx="5486400" cy="64219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80" b="16380"/>
          <a:stretch>
            <a:fillRect/>
          </a:stretch>
        </p:blipFill>
        <p:spPr>
          <a:xfrm>
            <a:off x="395536" y="332656"/>
            <a:ext cx="8424862" cy="411162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5536" y="4468092"/>
            <a:ext cx="8424862" cy="1721023"/>
          </a:xfrm>
        </p:spPr>
        <p:txBody>
          <a:bodyPr/>
          <a:lstStyle/>
          <a:p>
            <a:pPr algn="just"/>
            <a:r>
              <a:rPr lang="ru-RU" sz="2000" b="1" dirty="0" err="1" smtClean="0"/>
              <a:t>Маресьев</a:t>
            </a:r>
            <a:r>
              <a:rPr lang="ru-RU" sz="2000" b="1" dirty="0" smtClean="0"/>
              <a:t> Алексей </a:t>
            </a:r>
            <a:r>
              <a:rPr lang="ru-RU" sz="2000" b="1" dirty="0"/>
              <a:t>П</a:t>
            </a:r>
            <a:r>
              <a:rPr lang="ru-RU" sz="2000" b="1" dirty="0" smtClean="0"/>
              <a:t>етрович</a:t>
            </a:r>
            <a:r>
              <a:rPr lang="ru-RU" sz="2000" dirty="0" smtClean="0">
                <a:solidFill>
                  <a:srgbClr val="FF0000"/>
                </a:solidFill>
              </a:rPr>
              <a:t> </a:t>
            </a:r>
            <a:r>
              <a:rPr lang="ru-RU" sz="2000" dirty="0" smtClean="0"/>
              <a:t>(1916 - 2001) </a:t>
            </a:r>
            <a:r>
              <a:rPr lang="ru-RU" sz="2000" dirty="0" smtClean="0">
                <a:hlinkClick r:id="rId3" tooltip="СССР"/>
              </a:rPr>
              <a:t>советский</a:t>
            </a:r>
            <a:r>
              <a:rPr lang="ru-RU" sz="2000" dirty="0"/>
              <a:t> военный </a:t>
            </a:r>
            <a:r>
              <a:rPr lang="ru-RU" sz="2000" dirty="0">
                <a:hlinkClick r:id="rId4" tooltip="Лётчик-истребитель"/>
              </a:rPr>
              <a:t>лётчик-истребитель</a:t>
            </a:r>
            <a:r>
              <a:rPr lang="ru-RU" sz="2000" dirty="0"/>
              <a:t>. </a:t>
            </a:r>
            <a:r>
              <a:rPr lang="ru-RU" sz="2000" dirty="0">
                <a:hlinkClick r:id="rId5" tooltip="Герой Советского Союза"/>
              </a:rPr>
              <a:t>Герой Советского </a:t>
            </a:r>
            <a:r>
              <a:rPr lang="ru-RU" sz="2000" dirty="0" smtClean="0">
                <a:hlinkClick r:id="rId5" tooltip="Герой Советского Союза"/>
              </a:rPr>
              <a:t>Союза</a:t>
            </a:r>
            <a:r>
              <a:rPr lang="ru-RU" sz="2000" dirty="0" smtClean="0"/>
              <a:t>. </a:t>
            </a:r>
            <a:r>
              <a:rPr lang="ru-RU" sz="2000" dirty="0"/>
              <a:t>Всего за время войны </a:t>
            </a:r>
            <a:r>
              <a:rPr lang="ru-RU" sz="2000" dirty="0" err="1"/>
              <a:t>Маресьев</a:t>
            </a:r>
            <a:r>
              <a:rPr lang="ru-RU" sz="2000" dirty="0"/>
              <a:t> совершил 86 боевых вылетов, сбил 10 самолётов врага. 7 из которых — после ранения. Позже, его подвиг ляжет в основу знаменитой «Повести о настоящем человеке».</a:t>
            </a:r>
          </a:p>
        </p:txBody>
      </p:sp>
    </p:spTree>
    <p:extLst>
      <p:ext uri="{BB962C8B-B14F-4D97-AF65-F5344CB8AC3E}">
        <p14:creationId xmlns:p14="http://schemas.microsoft.com/office/powerpoint/2010/main" val="224528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800" b="1" dirty="0" smtClean="0"/>
              <a:t>Права </a:t>
            </a:r>
            <a:r>
              <a:rPr lang="ru-RU" sz="2800" b="1" dirty="0"/>
              <a:t>и обязанности граждан, соблюдение законов.  Вариант 1</a:t>
            </a:r>
            <a:r>
              <a:rPr lang="ru-RU" sz="4800" b="1" i="1" dirty="0"/>
              <a:t/>
            </a:r>
            <a:br>
              <a:rPr lang="ru-RU" sz="4800" b="1" i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2000" b="1" dirty="0"/>
              <a:t>2.</a:t>
            </a:r>
            <a:r>
              <a:rPr lang="ru-RU" sz="2000" dirty="0"/>
              <a:t> </a:t>
            </a:r>
            <a:r>
              <a:rPr lang="ru-RU" sz="2000" dirty="0" smtClean="0"/>
              <a:t>Установите </a:t>
            </a:r>
            <a:r>
              <a:rPr lang="ru-RU" sz="2000" dirty="0"/>
              <a:t>соответствие между правами и обязанностями: к каждому элементу первого столбца подберите соответст­вующий элемент из второго столбца.</a:t>
            </a:r>
          </a:p>
          <a:p>
            <a:pPr marL="0" indent="0">
              <a:buNone/>
            </a:pPr>
            <a:r>
              <a:rPr lang="ru-RU" sz="2000" dirty="0" smtClean="0"/>
              <a:t>Примеры                                                                                                                       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А) платить налоги                                          </a:t>
            </a:r>
            <a:r>
              <a:rPr lang="ru-RU" sz="2000" dirty="0" smtClean="0"/>
              <a:t>        </a:t>
            </a:r>
            <a:r>
              <a:rPr lang="ru-RU" sz="2000" dirty="0"/>
              <a:t>1) права</a:t>
            </a:r>
            <a:br>
              <a:rPr lang="ru-RU" sz="2000" dirty="0"/>
            </a:br>
            <a:r>
              <a:rPr lang="ru-RU" sz="2000" dirty="0"/>
              <a:t>Б) получать образование                                   </a:t>
            </a:r>
            <a:r>
              <a:rPr lang="ru-RU" sz="2000" dirty="0" smtClean="0"/>
              <a:t>    </a:t>
            </a:r>
            <a:r>
              <a:rPr lang="ru-RU" sz="2000" dirty="0"/>
              <a:t>2) обязанности</a:t>
            </a:r>
            <a:br>
              <a:rPr lang="ru-RU" sz="2000" dirty="0"/>
            </a:br>
            <a:r>
              <a:rPr lang="ru-RU" sz="2000" dirty="0"/>
              <a:t>В) </a:t>
            </a:r>
            <a:r>
              <a:rPr lang="ru-RU" sz="2000" dirty="0" smtClean="0"/>
              <a:t>защищать </a:t>
            </a:r>
            <a:r>
              <a:rPr lang="ru-RU" sz="2000" dirty="0" smtClean="0"/>
              <a:t>Отечество</a:t>
            </a:r>
          </a:p>
          <a:p>
            <a:pPr marL="0" indent="0">
              <a:buNone/>
            </a:pPr>
            <a:r>
              <a:rPr lang="ru-RU" sz="2000" dirty="0" smtClean="0"/>
              <a:t>Г</a:t>
            </a:r>
            <a:r>
              <a:rPr lang="ru-RU" sz="2000" dirty="0"/>
              <a:t>) исповедовать любую религию</a:t>
            </a:r>
            <a:br>
              <a:rPr lang="ru-RU" sz="2000" dirty="0"/>
            </a:br>
            <a:r>
              <a:rPr lang="ru-RU" sz="2000" dirty="0"/>
              <a:t>Д) сохранять природу и окружающую среду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014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1520" y="274638"/>
            <a:ext cx="8568952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Есть такая профессия –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Родину защищать.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"/>
          <a:stretch/>
        </p:blipFill>
        <p:spPr bwMode="auto">
          <a:xfrm>
            <a:off x="774693" y="1196752"/>
            <a:ext cx="3273745" cy="22278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645024"/>
            <a:ext cx="2860814" cy="23650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8" r="15587"/>
          <a:stretch/>
        </p:blipFill>
        <p:spPr bwMode="auto">
          <a:xfrm>
            <a:off x="4644008" y="3434818"/>
            <a:ext cx="3145536" cy="30766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987344"/>
            <a:ext cx="3783303" cy="2829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771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23528" y="620713"/>
            <a:ext cx="8285210" cy="5505450"/>
          </a:xfrm>
        </p:spPr>
        <p:txBody>
          <a:bodyPr/>
          <a:lstStyle/>
          <a:p>
            <a:pPr marL="0" indent="0">
              <a:buNone/>
            </a:pPr>
            <a:r>
              <a:rPr lang="ru-RU" sz="5400" dirty="0" smtClean="0">
                <a:solidFill>
                  <a:srgbClr val="FF0000"/>
                </a:solidFill>
              </a:rPr>
              <a:t>           Патриотизм</a:t>
            </a:r>
            <a:r>
              <a:rPr lang="ru-RU" dirty="0" smtClean="0"/>
              <a:t> - </a:t>
            </a:r>
            <a:r>
              <a:rPr lang="ru-RU" dirty="0"/>
              <a:t> </a:t>
            </a:r>
            <a:endParaRPr lang="ru-RU" dirty="0" smtClean="0"/>
          </a:p>
          <a:p>
            <a:pPr marL="0" indent="0" algn="ctr">
              <a:buNone/>
            </a:pPr>
            <a:r>
              <a:rPr lang="ru-RU" sz="3600" dirty="0" smtClean="0">
                <a:solidFill>
                  <a:srgbClr val="7030A0"/>
                </a:solidFill>
              </a:rPr>
              <a:t>(</a:t>
            </a:r>
            <a:r>
              <a:rPr lang="ru-RU" sz="3600" dirty="0">
                <a:solidFill>
                  <a:srgbClr val="7030A0"/>
                </a:solidFill>
              </a:rPr>
              <a:t>от греч. </a:t>
            </a:r>
            <a:r>
              <a:rPr lang="ru-RU" sz="3600" dirty="0" smtClean="0">
                <a:solidFill>
                  <a:srgbClr val="7030A0"/>
                </a:solidFill>
              </a:rPr>
              <a:t> </a:t>
            </a:r>
            <a:r>
              <a:rPr lang="ru-RU" sz="3600" dirty="0" err="1">
                <a:solidFill>
                  <a:srgbClr val="7030A0"/>
                </a:solidFill>
              </a:rPr>
              <a:t>patrís</a:t>
            </a:r>
            <a:r>
              <a:rPr lang="ru-RU" sz="3600" dirty="0">
                <a:solidFill>
                  <a:srgbClr val="7030A0"/>
                </a:solidFill>
              </a:rPr>
              <a:t> — родина, </a:t>
            </a:r>
            <a:r>
              <a:rPr lang="ru-RU" sz="3600" dirty="0" smtClean="0">
                <a:solidFill>
                  <a:srgbClr val="7030A0"/>
                </a:solidFill>
              </a:rPr>
              <a:t>Отечество</a:t>
            </a:r>
            <a:r>
              <a:rPr lang="ru-RU" sz="3600" dirty="0">
                <a:solidFill>
                  <a:srgbClr val="7030A0"/>
                </a:solidFill>
              </a:rPr>
              <a:t>), </a:t>
            </a:r>
            <a:r>
              <a:rPr lang="ru-RU" sz="3600" dirty="0"/>
              <a:t>любовь к </a:t>
            </a:r>
            <a:r>
              <a:rPr lang="ru-RU" sz="3600" dirty="0" smtClean="0"/>
              <a:t>Отечеству</a:t>
            </a:r>
            <a:r>
              <a:rPr lang="ru-RU" sz="3600" dirty="0"/>
              <a:t>, преданность ему, стремление своими действиями служить его интересам.</a:t>
            </a:r>
          </a:p>
        </p:txBody>
      </p:sp>
      <p:pic>
        <p:nvPicPr>
          <p:cNvPr id="1026" name="Picture 2" descr="http://print-salon.ru/gal/data/media/55/05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789040"/>
            <a:ext cx="3532683" cy="26234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400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/>
              <a:t>Права и обязанности граждан, соблюдение законов.  Вариант 1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600" b="1" dirty="0"/>
              <a:t>3.</a:t>
            </a:r>
            <a:r>
              <a:rPr lang="ru-RU" sz="2600" dirty="0"/>
              <a:t> Найдите ситуацию, которая связана с реализацией социального права.</a:t>
            </a:r>
          </a:p>
          <a:p>
            <a:pPr marL="0" indent="0">
              <a:buNone/>
            </a:pPr>
            <a:r>
              <a:rPr lang="ru-RU" sz="2600" dirty="0"/>
              <a:t>1) В начале учебного года Саша Петров вместе со своими од­ноклассниками прошёл медицинский осмотр.</a:t>
            </a:r>
            <a:br>
              <a:rPr lang="ru-RU" sz="2600" dirty="0"/>
            </a:br>
            <a:r>
              <a:rPr lang="ru-RU" sz="2600" dirty="0"/>
              <a:t>2) Семья Петровых приняла участие в первомайской демонстрации.</a:t>
            </a:r>
            <a:br>
              <a:rPr lang="ru-RU" sz="2600" dirty="0"/>
            </a:br>
            <a:r>
              <a:rPr lang="ru-RU" sz="2600" dirty="0"/>
              <a:t>3) Старший брат Саши Петрова </a:t>
            </a:r>
            <a:r>
              <a:rPr lang="ru-RU" sz="2600" dirty="0" smtClean="0"/>
              <a:t>- известный </a:t>
            </a:r>
            <a:r>
              <a:rPr lang="ru-RU" sz="2600" dirty="0"/>
              <a:t>писатель.</a:t>
            </a:r>
            <a:br>
              <a:rPr lang="ru-RU" sz="2600" dirty="0"/>
            </a:br>
            <a:r>
              <a:rPr lang="ru-RU" sz="2600" dirty="0"/>
              <a:t>4) Петровы любят путешествовать.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975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/>
              <a:t>Права и обязанности граждан, соблюдение законов.  Вариант 1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b="1" dirty="0"/>
              <a:t>4.</a:t>
            </a:r>
            <a:r>
              <a:rPr lang="ru-RU" sz="2400" dirty="0"/>
              <a:t> Что из перечисленного относится к конституционным обязанностям граждан РФ? Запишите цифры, под которыми указаны конституционные обязанности:</a:t>
            </a:r>
          </a:p>
          <a:p>
            <a:pPr marL="0" indent="0">
              <a:buNone/>
            </a:pPr>
            <a:r>
              <a:rPr lang="ru-RU" sz="2400" dirty="0"/>
              <a:t>1.  указание своей национальности;</a:t>
            </a:r>
          </a:p>
          <a:p>
            <a:pPr marL="0" indent="0">
              <a:buNone/>
            </a:pPr>
            <a:r>
              <a:rPr lang="ru-RU" sz="2400" dirty="0"/>
              <a:t>2.  сохранение исторического и культурного наследия;</a:t>
            </a:r>
          </a:p>
          <a:p>
            <a:pPr marL="0" indent="0">
              <a:buNone/>
            </a:pPr>
            <a:r>
              <a:rPr lang="ru-RU" sz="2400" dirty="0"/>
              <a:t>3.  участие в выборах органов власти;</a:t>
            </a:r>
          </a:p>
          <a:p>
            <a:pPr marL="0" indent="0">
              <a:buNone/>
            </a:pPr>
            <a:r>
              <a:rPr lang="ru-RU" sz="2400" dirty="0"/>
              <a:t>4.  уплата налогов;</a:t>
            </a:r>
          </a:p>
          <a:p>
            <a:pPr marL="0" indent="0">
              <a:buNone/>
            </a:pPr>
            <a:r>
              <a:rPr lang="ru-RU" sz="2400" dirty="0"/>
              <a:t>5.  свободное распоряжение своими способностями к труду;</a:t>
            </a:r>
          </a:p>
          <a:p>
            <a:pPr marL="0" indent="0">
              <a:buNone/>
            </a:pPr>
            <a:r>
              <a:rPr lang="ru-RU" sz="2400" dirty="0"/>
              <a:t>6.  пользование родным языком.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445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ru-RU" sz="2800" b="1" dirty="0"/>
              <a:t>Права и обязанности граждан, соблюдение законов.  Вариант </a:t>
            </a:r>
            <a:r>
              <a:rPr lang="ru-RU" sz="2800" b="1" dirty="0" smtClean="0"/>
              <a:t>2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b="1" dirty="0"/>
              <a:t>1.</a:t>
            </a:r>
            <a:r>
              <a:rPr lang="ru-RU" dirty="0"/>
              <a:t>Найдите </a:t>
            </a:r>
            <a:r>
              <a:rPr lang="ru-RU" dirty="0" smtClean="0"/>
              <a:t>правильную разновидность группы прав,</a:t>
            </a:r>
            <a:r>
              <a:rPr lang="ru-RU" dirty="0"/>
              <a:t> </a:t>
            </a:r>
            <a:r>
              <a:rPr lang="ru-RU" b="1" dirty="0" smtClean="0"/>
              <a:t>обобщающую</a:t>
            </a:r>
            <a:r>
              <a:rPr lang="ru-RU" dirty="0"/>
              <a:t> перечисленные понятия: право на отдых, право на труд, право на социальное обеспечение – это</a:t>
            </a:r>
          </a:p>
          <a:p>
            <a:pPr marL="0" indent="0">
              <a:buNone/>
            </a:pPr>
            <a:r>
              <a:rPr lang="ru-RU" dirty="0"/>
              <a:t>1) политические  права    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2</a:t>
            </a:r>
            <a:r>
              <a:rPr lang="ru-RU" dirty="0"/>
              <a:t>) социально-экономические  права   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3</a:t>
            </a:r>
            <a:r>
              <a:rPr lang="ru-RU" dirty="0"/>
              <a:t>) культурные права </a:t>
            </a:r>
          </a:p>
          <a:p>
            <a:pPr marL="0" indent="0">
              <a:buNone/>
            </a:pPr>
            <a:r>
              <a:rPr lang="ru-RU" dirty="0" smtClean="0"/>
              <a:t>4</a:t>
            </a:r>
            <a:r>
              <a:rPr lang="ru-RU" dirty="0"/>
              <a:t>) гражданские права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732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/>
              <a:t>Права и обязанности граждан, соблюдение законов.  Вариант 2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2400" b="1" dirty="0"/>
              <a:t>2.</a:t>
            </a:r>
            <a:r>
              <a:rPr lang="ru-RU" sz="2400" dirty="0"/>
              <a:t>  Определите, что иллюстрирует каждый из примеров — право или обязанность: к каждому элементу первого столбца под­берите соответствующий элемент из второго столбца.</a:t>
            </a:r>
          </a:p>
          <a:p>
            <a:pPr marL="0" indent="0">
              <a:buNone/>
            </a:pPr>
            <a:r>
              <a:rPr lang="ru-RU" sz="2400" dirty="0"/>
              <a:t>А) Иван Иванович имеет квартиру в собственности</a:t>
            </a:r>
            <a:br>
              <a:rPr lang="ru-RU" sz="2400" dirty="0"/>
            </a:br>
            <a:r>
              <a:rPr lang="ru-RU" sz="2400" dirty="0"/>
              <a:t>Б) Сергей Сергеевич отправился на избирательный участок, чтобы проголосовать за кандидата в депутаты Государственной Думы</a:t>
            </a:r>
            <a:br>
              <a:rPr lang="ru-RU" sz="2400" dirty="0"/>
            </a:br>
            <a:r>
              <a:rPr lang="ru-RU" sz="2400" dirty="0"/>
              <a:t>В) Пётр Петрович заплатил налог на </a:t>
            </a:r>
            <a:r>
              <a:rPr lang="ru-RU" sz="2400" dirty="0" smtClean="0"/>
              <a:t>имущество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Г) Александра призвали на военную </a:t>
            </a:r>
            <a:r>
              <a:rPr lang="ru-RU" sz="2400" dirty="0" smtClean="0"/>
              <a:t>службу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Д) Фёдор Фёдорович провёл отпуск в Сочи</a:t>
            </a:r>
          </a:p>
          <a:p>
            <a:pPr marL="0" indent="0">
              <a:buNone/>
            </a:pPr>
            <a:r>
              <a:rPr lang="ru-RU" sz="2400" dirty="0" smtClean="0"/>
              <a:t>                                          1) право</a:t>
            </a:r>
          </a:p>
          <a:p>
            <a:r>
              <a:rPr lang="ru-RU" sz="2400" dirty="0" smtClean="0"/>
              <a:t>                                      2</a:t>
            </a:r>
            <a:r>
              <a:rPr lang="ru-RU" sz="2400" dirty="0"/>
              <a:t>) обязанность</a:t>
            </a:r>
          </a:p>
        </p:txBody>
      </p:sp>
    </p:spTree>
    <p:extLst>
      <p:ext uri="{BB962C8B-B14F-4D97-AF65-F5344CB8AC3E}">
        <p14:creationId xmlns:p14="http://schemas.microsoft.com/office/powerpoint/2010/main" val="197649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/>
              <a:t>Права и обязанности граждан, соблюдение законов.  Вариант 2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b="1" dirty="0"/>
              <a:t> </a:t>
            </a:r>
            <a:r>
              <a:rPr lang="ru-RU" sz="3000" b="1" dirty="0"/>
              <a:t>3.</a:t>
            </a:r>
            <a:r>
              <a:rPr lang="ru-RU" sz="3000" dirty="0"/>
              <a:t> Найдите ситуацию, которая связана с реализацией политического права.</a:t>
            </a:r>
          </a:p>
          <a:p>
            <a:pPr marL="0" indent="0">
              <a:buNone/>
            </a:pPr>
            <a:r>
              <a:rPr lang="ru-RU" sz="3000" dirty="0"/>
              <a:t>1) Надежде исполнилось 18 лет, и она впервые голосовала на выборах в Государственную Думу.</a:t>
            </a:r>
            <a:br>
              <a:rPr lang="ru-RU" sz="3000" dirty="0"/>
            </a:br>
            <a:r>
              <a:rPr lang="ru-RU" sz="3000" dirty="0"/>
              <a:t>2) Надежда учится в Юридической академии.</a:t>
            </a:r>
            <a:br>
              <a:rPr lang="ru-RU" sz="3000" dirty="0"/>
            </a:br>
            <a:r>
              <a:rPr lang="ru-RU" sz="3000" dirty="0"/>
              <a:t>3) После рождения второго ребёнка мама Надежды полу­чила материнский капитал.</a:t>
            </a:r>
            <a:br>
              <a:rPr lang="ru-RU" sz="3000" dirty="0"/>
            </a:br>
            <a:r>
              <a:rPr lang="ru-RU" sz="3000" dirty="0"/>
              <a:t>4) Семья Надежды купила квартиру.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445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36961"/>
            <a:ext cx="8229600" cy="1143000"/>
          </a:xfrm>
        </p:spPr>
        <p:txBody>
          <a:bodyPr/>
          <a:lstStyle/>
          <a:p>
            <a:r>
              <a:rPr lang="ru-RU" sz="2800" b="1" dirty="0"/>
              <a:t>Права и обязанности граждан, соблюдение законов.  Вариант 2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2400" b="1" dirty="0" smtClean="0"/>
              <a:t> 4</a:t>
            </a:r>
            <a:r>
              <a:rPr lang="ru-RU" sz="2400" b="1" dirty="0"/>
              <a:t>.</a:t>
            </a:r>
            <a:r>
              <a:rPr lang="ru-RU" sz="2400" dirty="0"/>
              <a:t> Выберите в приведённом ниже списке конституционные обязанности гражданина Российской Федерации и запишите цифры, под которыми они указаны:</a:t>
            </a:r>
          </a:p>
          <a:p>
            <a:pPr marL="0" indent="0">
              <a:buNone/>
            </a:pPr>
            <a:r>
              <a:rPr lang="ru-RU" sz="2400" dirty="0"/>
              <a:t>1.  уплата налогов;</a:t>
            </a:r>
          </a:p>
          <a:p>
            <a:pPr marL="0" indent="0">
              <a:buNone/>
            </a:pPr>
            <a:r>
              <a:rPr lang="ru-RU" sz="2400" dirty="0"/>
              <a:t>2.  сохранение природы и окружающей среды;</a:t>
            </a:r>
          </a:p>
          <a:p>
            <a:pPr marL="0" indent="0">
              <a:buNone/>
            </a:pPr>
            <a:r>
              <a:rPr lang="ru-RU" sz="2400" dirty="0"/>
              <a:t>3.  получение высшего образования;</a:t>
            </a:r>
          </a:p>
          <a:p>
            <a:pPr marL="0" indent="0">
              <a:buNone/>
            </a:pPr>
            <a:r>
              <a:rPr lang="ru-RU" sz="2400" dirty="0"/>
              <a:t>4.  заключение брака;</a:t>
            </a:r>
          </a:p>
          <a:p>
            <a:pPr marL="0" indent="0">
              <a:buNone/>
            </a:pPr>
            <a:r>
              <a:rPr lang="ru-RU" sz="2400" dirty="0"/>
              <a:t>5.  исповедование определённой религии;</a:t>
            </a:r>
          </a:p>
          <a:p>
            <a:pPr marL="0" indent="0">
              <a:buNone/>
            </a:pPr>
            <a:r>
              <a:rPr lang="ru-RU" sz="2400" dirty="0"/>
              <a:t>6.  забота о нетрудоспособных </a:t>
            </a:r>
            <a:r>
              <a:rPr lang="ru-RU" sz="2400" dirty="0" smtClean="0"/>
              <a:t>родителях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4061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Критерии оценивания: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0-2 балла – неудовлетворительно (2)</a:t>
            </a:r>
          </a:p>
          <a:p>
            <a:r>
              <a:rPr lang="ru-RU" dirty="0" smtClean="0"/>
              <a:t>3 балла – удовлетворительно (3)</a:t>
            </a:r>
          </a:p>
          <a:p>
            <a:r>
              <a:rPr lang="ru-RU" dirty="0" smtClean="0"/>
              <a:t>4 балла – хорошо (4)</a:t>
            </a:r>
          </a:p>
          <a:p>
            <a:r>
              <a:rPr lang="ru-RU" dirty="0" smtClean="0"/>
              <a:t>5-6 баллов – отлично (5)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093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1183</TotalTime>
  <Words>392</Words>
  <Application>Microsoft Office PowerPoint</Application>
  <PresentationFormat>Экран (4:3)</PresentationFormat>
  <Paragraphs>75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Monotype Corsiva</vt:lpstr>
      <vt:lpstr>Times New Roman</vt:lpstr>
      <vt:lpstr>Wingdings</vt:lpstr>
      <vt:lpstr>1_День Победы_06</vt:lpstr>
      <vt:lpstr>День Победы_06</vt:lpstr>
      <vt:lpstr>Проверка  д/з </vt:lpstr>
      <vt:lpstr>  Права и обязанности граждан, соблюдение законов.  Вариант 1 </vt:lpstr>
      <vt:lpstr>Права и обязанности граждан, соблюдение законов.  Вариант 1</vt:lpstr>
      <vt:lpstr>Права и обязанности граждан, соблюдение законов.  Вариант 1</vt:lpstr>
      <vt:lpstr>Права и обязанности граждан, соблюдение законов.  Вариант 2</vt:lpstr>
      <vt:lpstr>Права и обязанности граждан, соблюдение законов.  Вариант 2</vt:lpstr>
      <vt:lpstr>Права и обязанности граждан, соблюдение законов.  Вариант 2</vt:lpstr>
      <vt:lpstr>Права и обязанности граждан, соблюдение законов.  Вариант 2</vt:lpstr>
      <vt:lpstr>Критерии оценивания:</vt:lpstr>
      <vt:lpstr>Презентация PowerPoint</vt:lpstr>
      <vt:lpstr>  Тема урока: Защита Отечества</vt:lpstr>
      <vt:lpstr>План изучения нового материала: Задачи: 1) понять кто должен защищать Отечество 2) узнать о судьбах, подвигах участников и героях войны 3) изучить этапы военной обязанности 4) познакомиться с обязанностями военнослужащих   </vt:lpstr>
      <vt:lpstr>Законы</vt:lpstr>
      <vt:lpstr>В большей степени Долгом или обязанностью является защита отечества?</vt:lpstr>
      <vt:lpstr>Конституция РФ статья 59 пункт1:  Защита Отечества  является долгом и обязанностью  гражданина Российской Федерации.</vt:lpstr>
      <vt:lpstr>   Долг – моральная необходимость совершения  определённых поступков.   </vt:lpstr>
      <vt:lpstr>Военная служба – это…</vt:lpstr>
      <vt:lpstr>Презентация PowerPoint</vt:lpstr>
      <vt:lpstr>Презентация PowerPoint</vt:lpstr>
      <vt:lpstr> Есть такая профессия – Родину защищать. 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Пользователь Windows</cp:lastModifiedBy>
  <cp:revision>70</cp:revision>
  <dcterms:created xsi:type="dcterms:W3CDTF">2013-09-10T17:44:38Z</dcterms:created>
  <dcterms:modified xsi:type="dcterms:W3CDTF">2023-11-13T20:44:51Z</dcterms:modified>
</cp:coreProperties>
</file>